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61"/>
  </p:notesMasterIdLst>
  <p:handoutMasterIdLst>
    <p:handoutMasterId r:id="rId62"/>
  </p:handoutMasterIdLst>
  <p:sldIdLst>
    <p:sldId id="1651" r:id="rId3"/>
    <p:sldId id="2212" r:id="rId4"/>
    <p:sldId id="2136" r:id="rId5"/>
    <p:sldId id="2135" r:id="rId6"/>
    <p:sldId id="2219" r:id="rId7"/>
    <p:sldId id="2218" r:id="rId8"/>
    <p:sldId id="2217" r:id="rId9"/>
    <p:sldId id="2138" r:id="rId10"/>
    <p:sldId id="2139" r:id="rId11"/>
    <p:sldId id="2146" r:id="rId12"/>
    <p:sldId id="2208" r:id="rId13"/>
    <p:sldId id="2145" r:id="rId14"/>
    <p:sldId id="2144" r:id="rId15"/>
    <p:sldId id="2209" r:id="rId16"/>
    <p:sldId id="2211" r:id="rId17"/>
    <p:sldId id="2210" r:id="rId18"/>
    <p:sldId id="2149" r:id="rId19"/>
    <p:sldId id="2152" r:id="rId20"/>
    <p:sldId id="2153" r:id="rId21"/>
    <p:sldId id="2154" r:id="rId22"/>
    <p:sldId id="2158" r:id="rId23"/>
    <p:sldId id="2156" r:id="rId24"/>
    <p:sldId id="2159" r:id="rId25"/>
    <p:sldId id="2163" r:id="rId26"/>
    <p:sldId id="2169" r:id="rId27"/>
    <p:sldId id="2168" r:id="rId28"/>
    <p:sldId id="2167" r:id="rId29"/>
    <p:sldId id="2166" r:id="rId30"/>
    <p:sldId id="2165" r:id="rId31"/>
    <p:sldId id="2157" r:id="rId32"/>
    <p:sldId id="2171" r:id="rId33"/>
    <p:sldId id="2172" r:id="rId34"/>
    <p:sldId id="2160" r:id="rId35"/>
    <p:sldId id="2173" r:id="rId36"/>
    <p:sldId id="2161" r:id="rId37"/>
    <p:sldId id="2174" r:id="rId38"/>
    <p:sldId id="2188" r:id="rId39"/>
    <p:sldId id="2213" r:id="rId40"/>
    <p:sldId id="2186" r:id="rId41"/>
    <p:sldId id="2190" r:id="rId42"/>
    <p:sldId id="2191" r:id="rId43"/>
    <p:sldId id="2192" r:id="rId44"/>
    <p:sldId id="2194" r:id="rId45"/>
    <p:sldId id="2193" r:id="rId46"/>
    <p:sldId id="2195" r:id="rId47"/>
    <p:sldId id="2196" r:id="rId48"/>
    <p:sldId id="2197" r:id="rId49"/>
    <p:sldId id="2198" r:id="rId50"/>
    <p:sldId id="2200" r:id="rId51"/>
    <p:sldId id="2214" r:id="rId52"/>
    <p:sldId id="2223" r:id="rId53"/>
    <p:sldId id="2201" r:id="rId54"/>
    <p:sldId id="2221" r:id="rId55"/>
    <p:sldId id="2202" r:id="rId56"/>
    <p:sldId id="2203" r:id="rId57"/>
    <p:sldId id="2206" r:id="rId58"/>
    <p:sldId id="2220" r:id="rId59"/>
    <p:sldId id="2099" r:id="rId60"/>
  </p:sldIdLst>
  <p:sldSz cx="9144000" cy="6858000" type="screen4x3"/>
  <p:notesSz cx="7315200" cy="9601200"/>
  <p:custDataLst>
    <p:tags r:id="rId63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C9BA7E-01C8-4E59-988E-37242B5701F7}">
          <p14:sldIdLst>
            <p14:sldId id="1651"/>
          </p14:sldIdLst>
        </p14:section>
        <p14:section name="background" id="{45F08B24-9A52-49EE-98B3-6F68B126E8CE}">
          <p14:sldIdLst>
            <p14:sldId id="2212"/>
            <p14:sldId id="2136"/>
            <p14:sldId id="2135"/>
            <p14:sldId id="2219"/>
            <p14:sldId id="2218"/>
            <p14:sldId id="2217"/>
            <p14:sldId id="2138"/>
            <p14:sldId id="2139"/>
          </p14:sldIdLst>
        </p14:section>
        <p14:section name="definition" id="{BC337BE5-98D8-428E-80A6-FAEC23595A75}">
          <p14:sldIdLst>
            <p14:sldId id="2146"/>
            <p14:sldId id="2208"/>
            <p14:sldId id="2145"/>
            <p14:sldId id="2144"/>
            <p14:sldId id="2209"/>
            <p14:sldId id="2211"/>
            <p14:sldId id="2210"/>
            <p14:sldId id="2149"/>
            <p14:sldId id="2152"/>
            <p14:sldId id="2153"/>
            <p14:sldId id="2154"/>
            <p14:sldId id="2158"/>
            <p14:sldId id="2156"/>
            <p14:sldId id="2159"/>
            <p14:sldId id="2163"/>
            <p14:sldId id="2169"/>
            <p14:sldId id="2168"/>
            <p14:sldId id="2167"/>
            <p14:sldId id="2166"/>
            <p14:sldId id="2165"/>
            <p14:sldId id="2157"/>
            <p14:sldId id="2171"/>
            <p14:sldId id="2172"/>
            <p14:sldId id="2160"/>
            <p14:sldId id="2173"/>
            <p14:sldId id="2161"/>
            <p14:sldId id="2174"/>
            <p14:sldId id="2188"/>
            <p14:sldId id="2213"/>
            <p14:sldId id="2186"/>
            <p14:sldId id="2190"/>
            <p14:sldId id="2191"/>
            <p14:sldId id="2192"/>
            <p14:sldId id="2194"/>
            <p14:sldId id="2193"/>
            <p14:sldId id="2195"/>
            <p14:sldId id="2196"/>
            <p14:sldId id="2197"/>
            <p14:sldId id="2198"/>
            <p14:sldId id="2200"/>
            <p14:sldId id="2214"/>
            <p14:sldId id="2223"/>
            <p14:sldId id="2201"/>
            <p14:sldId id="2221"/>
            <p14:sldId id="2202"/>
            <p14:sldId id="2203"/>
            <p14:sldId id="2206"/>
            <p14:sldId id="2220"/>
            <p14:sldId id="20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乾 陶" initials="乾" lastIdx="1" clrIdx="0">
    <p:extLst>
      <p:ext uri="{19B8F6BF-5375-455C-9EA6-DF929625EA0E}">
        <p15:presenceInfo xmlns:p15="http://schemas.microsoft.com/office/powerpoint/2012/main" userId="d6040ea8c5496c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70C0"/>
    <a:srgbClr val="BFDBEF"/>
    <a:srgbClr val="9C3C1A"/>
    <a:srgbClr val="B9251B"/>
    <a:srgbClr val="E9E9F3"/>
    <a:srgbClr val="E6EFE6"/>
    <a:srgbClr val="FF93E3"/>
    <a:srgbClr val="26268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75473" autoAdjust="0"/>
  </p:normalViewPr>
  <p:slideViewPr>
    <p:cSldViewPr>
      <p:cViewPr varScale="1">
        <p:scale>
          <a:sx n="75" d="100"/>
          <a:sy n="75" d="100"/>
        </p:scale>
        <p:origin x="652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5276"/>
    </p:cViewPr>
  </p:sorterViewPr>
  <p:notesViewPr>
    <p:cSldViewPr>
      <p:cViewPr varScale="1">
        <p:scale>
          <a:sx n="80" d="100"/>
          <a:sy n="80" d="100"/>
        </p:scale>
        <p:origin x="3888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9:24:02.868" idx="1">
    <p:pos x="10" y="10"/>
    <p:text>why use hst?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4A8C7-6ABB-4C2F-9844-1DFEBC153B14}" type="doc">
      <dgm:prSet loTypeId="urn:microsoft.com/office/officeart/2005/8/layout/arrow6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131DA248-9B35-498C-A929-88D1345B8F47}">
      <dgm:prSet phldrT="[文本]" phldr="1"/>
      <dgm:spPr/>
      <dgm:t>
        <a:bodyPr/>
        <a:lstStyle/>
        <a:p>
          <a:endParaRPr lang="zh-CN" altLang="en-US" dirty="0"/>
        </a:p>
      </dgm:t>
    </dgm:pt>
    <dgm:pt modelId="{3491EC89-A139-4F74-AB78-708A5EA25B33}" type="parTrans" cxnId="{E1456048-0937-4215-B1D1-24CCCCDE53B6}">
      <dgm:prSet/>
      <dgm:spPr/>
      <dgm:t>
        <a:bodyPr/>
        <a:lstStyle/>
        <a:p>
          <a:endParaRPr lang="zh-CN" altLang="en-US"/>
        </a:p>
      </dgm:t>
    </dgm:pt>
    <dgm:pt modelId="{27D281B1-4E69-4D5D-9E59-C526F2D7BC80}" type="sibTrans" cxnId="{E1456048-0937-4215-B1D1-24CCCCDE53B6}">
      <dgm:prSet/>
      <dgm:spPr/>
      <dgm:t>
        <a:bodyPr/>
        <a:lstStyle/>
        <a:p>
          <a:endParaRPr lang="zh-CN" altLang="en-US"/>
        </a:p>
      </dgm:t>
    </dgm:pt>
    <dgm:pt modelId="{8FB64FFC-11CF-4811-BA77-ED99BE77AE73}" type="pres">
      <dgm:prSet presAssocID="{9354A8C7-6ABB-4C2F-9844-1DFEBC153B14}" presName="compositeShape" presStyleCnt="0">
        <dgm:presLayoutVars>
          <dgm:chMax val="2"/>
          <dgm:dir/>
          <dgm:resizeHandles val="exact"/>
        </dgm:presLayoutVars>
      </dgm:prSet>
      <dgm:spPr/>
    </dgm:pt>
    <dgm:pt modelId="{C0CB23AB-5162-4CFD-9A8D-2FABC1B1651F}" type="pres">
      <dgm:prSet presAssocID="{9354A8C7-6ABB-4C2F-9844-1DFEBC153B14}" presName="ribbon" presStyleLbl="node1" presStyleIdx="0" presStyleCnt="1" custLinFactNeighborX="13511" custLinFactNeighborY="-9302"/>
      <dgm:spPr>
        <a:solidFill>
          <a:srgbClr val="00B050"/>
        </a:solidFill>
      </dgm:spPr>
    </dgm:pt>
    <dgm:pt modelId="{55D4E1DC-0DBF-404E-94B5-649BF4F6C96D}" type="pres">
      <dgm:prSet presAssocID="{9354A8C7-6ABB-4C2F-9844-1DFEBC153B1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D0A3A6B-6AEF-46A7-A9E9-DC9CEA6E22CD}" type="pres">
      <dgm:prSet presAssocID="{9354A8C7-6ABB-4C2F-9844-1DFEBC153B1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183A0B-0547-4AC1-98D6-D646C623A26C}" type="presOf" srcId="{131DA248-9B35-498C-A929-88D1345B8F47}" destId="{55D4E1DC-0DBF-404E-94B5-649BF4F6C96D}" srcOrd="0" destOrd="0" presId="urn:microsoft.com/office/officeart/2005/8/layout/arrow6"/>
    <dgm:cxn modelId="{E1456048-0937-4215-B1D1-24CCCCDE53B6}" srcId="{9354A8C7-6ABB-4C2F-9844-1DFEBC153B14}" destId="{131DA248-9B35-498C-A929-88D1345B8F47}" srcOrd="0" destOrd="0" parTransId="{3491EC89-A139-4F74-AB78-708A5EA25B33}" sibTransId="{27D281B1-4E69-4D5D-9E59-C526F2D7BC80}"/>
    <dgm:cxn modelId="{F003A8AB-A0DA-4D64-8158-03C5757D178F}" type="presOf" srcId="{9354A8C7-6ABB-4C2F-9844-1DFEBC153B14}" destId="{8FB64FFC-11CF-4811-BA77-ED99BE77AE73}" srcOrd="0" destOrd="0" presId="urn:microsoft.com/office/officeart/2005/8/layout/arrow6"/>
    <dgm:cxn modelId="{C3C4B736-A6FC-45F3-9256-3CDCDF5F3E25}" type="presParOf" srcId="{8FB64FFC-11CF-4811-BA77-ED99BE77AE73}" destId="{C0CB23AB-5162-4CFD-9A8D-2FABC1B1651F}" srcOrd="0" destOrd="0" presId="urn:microsoft.com/office/officeart/2005/8/layout/arrow6"/>
    <dgm:cxn modelId="{41FD6C62-335C-4A08-889E-AE96B054D37C}" type="presParOf" srcId="{8FB64FFC-11CF-4811-BA77-ED99BE77AE73}" destId="{55D4E1DC-0DBF-404E-94B5-649BF4F6C96D}" srcOrd="1" destOrd="0" presId="urn:microsoft.com/office/officeart/2005/8/layout/arrow6"/>
    <dgm:cxn modelId="{AF4A6FAF-ABFB-4EA7-B477-ECF468C14609}" type="presParOf" srcId="{8FB64FFC-11CF-4811-BA77-ED99BE77AE73}" destId="{6D0A3A6B-6AEF-46A7-A9E9-DC9CEA6E22C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4A8C7-6ABB-4C2F-9844-1DFEBC153B14}" type="doc">
      <dgm:prSet loTypeId="urn:microsoft.com/office/officeart/2005/8/layout/arrow6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131DA248-9B35-498C-A929-88D1345B8F47}">
      <dgm:prSet phldrT="[文本]" phldr="1"/>
      <dgm:spPr/>
      <dgm:t>
        <a:bodyPr/>
        <a:lstStyle/>
        <a:p>
          <a:endParaRPr lang="zh-CN" altLang="en-US" dirty="0"/>
        </a:p>
      </dgm:t>
    </dgm:pt>
    <dgm:pt modelId="{3491EC89-A139-4F74-AB78-708A5EA25B33}" type="parTrans" cxnId="{E1456048-0937-4215-B1D1-24CCCCDE53B6}">
      <dgm:prSet/>
      <dgm:spPr/>
      <dgm:t>
        <a:bodyPr/>
        <a:lstStyle/>
        <a:p>
          <a:endParaRPr lang="zh-CN" altLang="en-US"/>
        </a:p>
      </dgm:t>
    </dgm:pt>
    <dgm:pt modelId="{27D281B1-4E69-4D5D-9E59-C526F2D7BC80}" type="sibTrans" cxnId="{E1456048-0937-4215-B1D1-24CCCCDE53B6}">
      <dgm:prSet/>
      <dgm:spPr/>
      <dgm:t>
        <a:bodyPr/>
        <a:lstStyle/>
        <a:p>
          <a:endParaRPr lang="zh-CN" altLang="en-US"/>
        </a:p>
      </dgm:t>
    </dgm:pt>
    <dgm:pt modelId="{8FB64FFC-11CF-4811-BA77-ED99BE77AE73}" type="pres">
      <dgm:prSet presAssocID="{9354A8C7-6ABB-4C2F-9844-1DFEBC153B14}" presName="compositeShape" presStyleCnt="0">
        <dgm:presLayoutVars>
          <dgm:chMax val="2"/>
          <dgm:dir/>
          <dgm:resizeHandles val="exact"/>
        </dgm:presLayoutVars>
      </dgm:prSet>
      <dgm:spPr/>
    </dgm:pt>
    <dgm:pt modelId="{C0CB23AB-5162-4CFD-9A8D-2FABC1B1651F}" type="pres">
      <dgm:prSet presAssocID="{9354A8C7-6ABB-4C2F-9844-1DFEBC153B14}" presName="ribbon" presStyleLbl="node1" presStyleIdx="0" presStyleCnt="1" custLinFactNeighborX="13511" custLinFactNeighborY="-9302"/>
      <dgm:spPr>
        <a:solidFill>
          <a:srgbClr val="00B050"/>
        </a:solidFill>
      </dgm:spPr>
    </dgm:pt>
    <dgm:pt modelId="{55D4E1DC-0DBF-404E-94B5-649BF4F6C96D}" type="pres">
      <dgm:prSet presAssocID="{9354A8C7-6ABB-4C2F-9844-1DFEBC153B1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D0A3A6B-6AEF-46A7-A9E9-DC9CEA6E22CD}" type="pres">
      <dgm:prSet presAssocID="{9354A8C7-6ABB-4C2F-9844-1DFEBC153B1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183A0B-0547-4AC1-98D6-D646C623A26C}" type="presOf" srcId="{131DA248-9B35-498C-A929-88D1345B8F47}" destId="{55D4E1DC-0DBF-404E-94B5-649BF4F6C96D}" srcOrd="0" destOrd="0" presId="urn:microsoft.com/office/officeart/2005/8/layout/arrow6"/>
    <dgm:cxn modelId="{E1456048-0937-4215-B1D1-24CCCCDE53B6}" srcId="{9354A8C7-6ABB-4C2F-9844-1DFEBC153B14}" destId="{131DA248-9B35-498C-A929-88D1345B8F47}" srcOrd="0" destOrd="0" parTransId="{3491EC89-A139-4F74-AB78-708A5EA25B33}" sibTransId="{27D281B1-4E69-4D5D-9E59-C526F2D7BC80}"/>
    <dgm:cxn modelId="{F003A8AB-A0DA-4D64-8158-03C5757D178F}" type="presOf" srcId="{9354A8C7-6ABB-4C2F-9844-1DFEBC153B14}" destId="{8FB64FFC-11CF-4811-BA77-ED99BE77AE73}" srcOrd="0" destOrd="0" presId="urn:microsoft.com/office/officeart/2005/8/layout/arrow6"/>
    <dgm:cxn modelId="{C3C4B736-A6FC-45F3-9256-3CDCDF5F3E25}" type="presParOf" srcId="{8FB64FFC-11CF-4811-BA77-ED99BE77AE73}" destId="{C0CB23AB-5162-4CFD-9A8D-2FABC1B1651F}" srcOrd="0" destOrd="0" presId="urn:microsoft.com/office/officeart/2005/8/layout/arrow6"/>
    <dgm:cxn modelId="{41FD6C62-335C-4A08-889E-AE96B054D37C}" type="presParOf" srcId="{8FB64FFC-11CF-4811-BA77-ED99BE77AE73}" destId="{55D4E1DC-0DBF-404E-94B5-649BF4F6C96D}" srcOrd="1" destOrd="0" presId="urn:microsoft.com/office/officeart/2005/8/layout/arrow6"/>
    <dgm:cxn modelId="{AF4A6FAF-ABFB-4EA7-B477-ECF468C14609}" type="presParOf" srcId="{8FB64FFC-11CF-4811-BA77-ED99BE77AE73}" destId="{6D0A3A6B-6AEF-46A7-A9E9-DC9CEA6E22C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B23AB-5162-4CFD-9A8D-2FABC1B1651F}">
      <dsp:nvSpPr>
        <dsp:cNvPr id="0" name=""/>
        <dsp:cNvSpPr/>
      </dsp:nvSpPr>
      <dsp:spPr>
        <a:xfrm>
          <a:off x="19333" y="0"/>
          <a:ext cx="2160237" cy="864095"/>
        </a:xfrm>
        <a:prstGeom prst="leftRightRibb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4E1DC-0DBF-404E-94B5-649BF4F6C96D}">
      <dsp:nvSpPr>
        <dsp:cNvPr id="0" name=""/>
        <dsp:cNvSpPr/>
      </dsp:nvSpPr>
      <dsp:spPr>
        <a:xfrm>
          <a:off x="268895" y="151216"/>
          <a:ext cx="712878" cy="42340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 dirty="0"/>
        </a:p>
      </dsp:txBody>
      <dsp:txXfrm>
        <a:off x="268895" y="151216"/>
        <a:ext cx="712878" cy="423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B23AB-5162-4CFD-9A8D-2FABC1B1651F}">
      <dsp:nvSpPr>
        <dsp:cNvPr id="0" name=""/>
        <dsp:cNvSpPr/>
      </dsp:nvSpPr>
      <dsp:spPr>
        <a:xfrm>
          <a:off x="19333" y="0"/>
          <a:ext cx="2160237" cy="864095"/>
        </a:xfrm>
        <a:prstGeom prst="leftRightRibb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4E1DC-0DBF-404E-94B5-649BF4F6C96D}">
      <dsp:nvSpPr>
        <dsp:cNvPr id="0" name=""/>
        <dsp:cNvSpPr/>
      </dsp:nvSpPr>
      <dsp:spPr>
        <a:xfrm>
          <a:off x="268895" y="151216"/>
          <a:ext cx="712878" cy="42340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 dirty="0"/>
        </a:p>
      </dsp:txBody>
      <dsp:txXfrm>
        <a:off x="268895" y="151216"/>
        <a:ext cx="712878" cy="42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Gulim" pitchFamily="34" charset="-127"/>
                <a:cs typeface="Gulim" pitchFamily="34" charset="-127"/>
              </a:rPr>
              <a:t>Hello everyone,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im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qian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tao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from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beihang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university.</a:t>
            </a:r>
          </a:p>
          <a:p>
            <a:pPr eaLnBrk="1" hangingPunct="1"/>
            <a:r>
              <a:rPr lang="en-US" altLang="zh-CN" dirty="0">
                <a:latin typeface="Gulim" pitchFamily="34" charset="-127"/>
                <a:cs typeface="Gulim" pitchFamily="34" charset="-127"/>
              </a:rPr>
              <a:t>Today I will introduce my work named differentially private online task assignment in spatial crowdsourcing: a tree-based approach.</a:t>
            </a:r>
          </a:p>
          <a:p>
            <a:pPr eaLnBrk="1" hangingPunct="1"/>
            <a:r>
              <a:rPr lang="en-US" altLang="zh-CN" dirty="0">
                <a:latin typeface="Gulim" pitchFamily="34" charset="-127"/>
                <a:cs typeface="Gulim" pitchFamily="34" charset="-127"/>
              </a:rPr>
              <a:t>This is a collaborative work by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qian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tao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,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yongxin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tong,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yexuan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shi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and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ke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xu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from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Beihang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university</a:t>
            </a:r>
          </a:p>
          <a:p>
            <a:pPr eaLnBrk="1" hangingPunct="1"/>
            <a:r>
              <a:rPr lang="en-US" altLang="zh-CN" dirty="0">
                <a:latin typeface="Gulim" pitchFamily="34" charset="-127"/>
                <a:cs typeface="Gulim" pitchFamily="34" charset="-127"/>
              </a:rPr>
              <a:t>,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zimu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zhou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from eth Zurich, and lei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chen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from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hong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</a:t>
            </a:r>
            <a:r>
              <a:rPr lang="en-US" altLang="zh-CN" dirty="0" err="1">
                <a:latin typeface="Gulim" pitchFamily="34" charset="-127"/>
                <a:cs typeface="Gulim" pitchFamily="34" charset="-127"/>
              </a:rPr>
              <a:t>kong</a:t>
            </a:r>
            <a:r>
              <a:rPr lang="en-US" altLang="zh-CN" dirty="0">
                <a:latin typeface="Gulim" pitchFamily="34" charset="-127"/>
                <a:cs typeface="Gulim" pitchFamily="34" charset="-127"/>
              </a:rPr>
              <a:t> university of science and technology.</a:t>
            </a:r>
          </a:p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I will introduce the problem definition of this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857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Formally, a crowd worker w has a </a:t>
            </a:r>
            <a:r>
              <a:rPr lang="en-US" altLang="zh-CN" dirty="0" err="1"/>
              <a:t>loation</a:t>
            </a:r>
            <a:r>
              <a:rPr lang="en-US" altLang="zh-CN" dirty="0"/>
              <a:t> (</a:t>
            </a:r>
            <a:r>
              <a:rPr lang="en-US" altLang="zh-CN" dirty="0" err="1"/>
              <a:t>xw,yw</a:t>
            </a:r>
            <a:r>
              <a:rPr lang="en-US" altLang="zh-CN" dirty="0"/>
              <a:t>) representing her current location</a:t>
            </a:r>
          </a:p>
          <a:p>
            <a:r>
              <a:rPr lang="en-US" altLang="zh-CN" dirty="0"/>
              <a:t>A dynamically appearing spatial task t is associated with a task location (</a:t>
            </a:r>
            <a:r>
              <a:rPr lang="en-US" altLang="zh-CN" dirty="0" err="1"/>
              <a:t>xt,yt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079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we aim at finding a privacy mechanism satisfying the following two objectives:</a:t>
            </a:r>
          </a:p>
          <a:p>
            <a:r>
              <a:rPr lang="en-US" altLang="zh-CN" dirty="0"/>
              <a:t>From the perspective of privacy preservation, we want a mechanism guarantees the locations indistinguishable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561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require the mechanism satisfies geo-indistinguishability.</a:t>
            </a:r>
          </a:p>
          <a:p>
            <a:r>
              <a:rPr lang="en-US" altLang="zh-CN" dirty="0"/>
              <a:t>Geo-indistinguishability is formally defined as shown.</a:t>
            </a:r>
          </a:p>
          <a:p>
            <a:r>
              <a:rPr lang="en-US" altLang="zh-CN" dirty="0"/>
              <a:t>The Geo-indistinguishability requires that the probability of two nodes x1 and x2 being projected to the same node z cannot exceed a limit, distance power of e.</a:t>
            </a:r>
          </a:p>
          <a:p>
            <a:r>
              <a:rPr lang="en-US" altLang="zh-CN" dirty="0"/>
              <a:t>This definition assures that with high probability two protected points cannot be distinguished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577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</a:t>
            </a:r>
          </a:p>
          <a:p>
            <a:r>
              <a:rPr lang="en-US" altLang="zh-CN" dirty="0"/>
              <a:t>From the perspective of effective task assignment, we want our mechanism enables matching algorithms with minimum total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852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I will introduce our tree-based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553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tree-based framework includes the following four steps</a:t>
            </a:r>
          </a:p>
          <a:p>
            <a:r>
              <a:rPr lang="en-US" altLang="zh-CN" dirty="0"/>
              <a:t>First the server constructs an </a:t>
            </a:r>
            <a:r>
              <a:rPr lang="en-US" altLang="zh-CN" dirty="0" err="1"/>
              <a:t>hst</a:t>
            </a:r>
            <a:r>
              <a:rPr lang="en-US" altLang="zh-CN" dirty="0"/>
              <a:t> tree structure and publish the </a:t>
            </a:r>
            <a:r>
              <a:rPr lang="en-US" altLang="zh-CN" dirty="0" err="1"/>
              <a:t>hst</a:t>
            </a:r>
            <a:r>
              <a:rPr lang="en-US" altLang="zh-CN" dirty="0"/>
              <a:t> to all tasks and workers</a:t>
            </a:r>
          </a:p>
          <a:p>
            <a:r>
              <a:rPr lang="en-US" altLang="zh-CN" dirty="0"/>
              <a:t>Then tasks and workers add noise based on our privacy mechanism and publish their perturbed locations</a:t>
            </a:r>
          </a:p>
          <a:p>
            <a:r>
              <a:rPr lang="en-US" altLang="zh-CN" dirty="0"/>
              <a:t>Finally the server assign tasks to workers based on their obfuscated locations</a:t>
            </a:r>
          </a:p>
          <a:p>
            <a:endParaRPr lang="en-US" altLang="zh-CN" dirty="0"/>
          </a:p>
          <a:p>
            <a:r>
              <a:rPr lang="en-US" altLang="zh-CN" dirty="0"/>
              <a:t>We will introduce our framework in these four steps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993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 the first step, we choose the hierarchical-well-separated tree, because it has been shown powerful to online bipartite matching</a:t>
                </a:r>
              </a:p>
              <a:p>
                <a:r>
                  <a:rPr lang="en-US" altLang="zh-CN" dirty="0"/>
                  <a:t>The HST is a tree space embedded from an arbitrary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such that </a:t>
                </a:r>
              </a:p>
              <a:p>
                <a:pPr marL="228600" indent="-228600">
                  <a:buAutoNum type="arabicPeriod"/>
                </a:pPr>
                <a:r>
                  <a:rPr lang="en-US" altLang="zh-CN" dirty="0"/>
                  <a:t>Xx</a:t>
                </a:r>
              </a:p>
              <a:p>
                <a:pPr marL="228600" indent="-228600">
                  <a:buAutoNum type="arabicPeriod"/>
                </a:pPr>
                <a:r>
                  <a:rPr lang="en-US" altLang="zh-CN" dirty="0"/>
                  <a:t>Xx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 the first step, we choose well-separated tree, i.e. </a:t>
                </a:r>
                <a:r>
                  <a:rPr lang="en-US" altLang="zh-CN" dirty="0" err="1"/>
                  <a:t>hst</a:t>
                </a:r>
                <a:r>
                  <a:rPr lang="en-US" altLang="zh-CN" dirty="0"/>
                  <a:t> as it has been shown powerful to online bipartite matching</a:t>
                </a:r>
              </a:p>
              <a:p>
                <a:r>
                  <a:rPr lang="en-US" altLang="zh-CN" dirty="0"/>
                  <a:t>The HST is a tree space embedded from an arbitrary space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(𝑉,𝑑)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 that </a:t>
                </a:r>
              </a:p>
              <a:p>
                <a:pPr marL="228600" indent="-228600">
                  <a:buAutoNum type="arabicPeriod"/>
                </a:pPr>
                <a:r>
                  <a:rPr lang="en-US" altLang="zh-CN" dirty="0"/>
                  <a:t>Xx</a:t>
                </a:r>
              </a:p>
              <a:p>
                <a:pPr marL="228600" indent="-228600">
                  <a:buAutoNum type="arabicPeriod"/>
                </a:pPr>
                <a:r>
                  <a:rPr lang="en-US" altLang="zh-CN" dirty="0"/>
                  <a:t>Xx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4984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framework, to reduce the communication between the server and tasks and workers, the server further augments the </a:t>
            </a:r>
            <a:r>
              <a:rPr lang="en-US" altLang="zh-CN" dirty="0" err="1"/>
              <a:t>hst</a:t>
            </a:r>
            <a:r>
              <a:rPr lang="en-US" altLang="zh-CN" dirty="0"/>
              <a:t> to a complete one by adding fake nodes</a:t>
            </a:r>
          </a:p>
          <a:p>
            <a:r>
              <a:rPr lang="en-US" altLang="zh-CN" dirty="0"/>
              <a:t>Take the previous </a:t>
            </a:r>
            <a:r>
              <a:rPr lang="en-US" altLang="zh-CN" dirty="0" err="1"/>
              <a:t>hst</a:t>
            </a:r>
            <a:r>
              <a:rPr lang="en-US" altLang="zh-CN" dirty="0"/>
              <a:t> as an example.</a:t>
            </a:r>
          </a:p>
          <a:p>
            <a:r>
              <a:rPr lang="en-US" altLang="zh-CN" dirty="0"/>
              <a:t>There are at most 2 branches in the original HST, hence we add fake nodes such that each intermediate nodes have exactly 2 children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5121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server constructing the complete </a:t>
            </a:r>
            <a:r>
              <a:rPr lang="en-US" altLang="zh-CN" dirty="0" err="1"/>
              <a:t>hst</a:t>
            </a:r>
            <a:r>
              <a:rPr lang="en-US" altLang="zh-CN" dirty="0"/>
              <a:t>, we then present the privacy mechanism designed for tasks and workers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189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 my presentation includes these six parts.</a:t>
            </a:r>
          </a:p>
          <a:p>
            <a:r>
              <a:rPr lang="en-US" altLang="zh-CN" dirty="0"/>
              <a:t>First I will introduce the background and motivation of my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935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main idea is to project the exact location to one of the leaf nodes such that geo-I is satisfied</a:t>
            </a:r>
          </a:p>
          <a:p>
            <a:r>
              <a:rPr lang="en-US" altLang="zh-CN" dirty="0"/>
              <a:t>For example, if a worker is located at o_1, then it will be projected to one of the leaf nodes, that is o_1-o_4 and f_1 to f_12.</a:t>
            </a:r>
          </a:p>
          <a:p>
            <a:endParaRPr lang="en-US" altLang="zh-CN" dirty="0"/>
          </a:p>
          <a:p>
            <a:r>
              <a:rPr lang="en-US" altLang="zh-CN" dirty="0"/>
              <a:t>Now the problem is </a:t>
            </a:r>
          </a:p>
          <a:p>
            <a:r>
              <a:rPr lang="en-US" altLang="zh-CN" dirty="0"/>
              <a:t>How to determine the probability of projecting from the exact location to the leaf nodes</a:t>
            </a:r>
          </a:p>
          <a:p>
            <a:r>
              <a:rPr lang="en-US" altLang="zh-CN" dirty="0"/>
              <a:t>Notice that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757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solution is to assign different xxx.</a:t>
            </a:r>
          </a:p>
          <a:p>
            <a:endParaRPr lang="en-US" altLang="zh-CN" dirty="0"/>
          </a:p>
          <a:p>
            <a:r>
              <a:rPr lang="en-US" altLang="zh-CN" dirty="0"/>
              <a:t>Here an observation is that the leaf nodes distance to o_1 depends on their least common ancestor with o_1.</a:t>
            </a:r>
          </a:p>
          <a:p>
            <a:endParaRPr lang="en-US" altLang="zh-CN" dirty="0"/>
          </a:p>
          <a:p>
            <a:r>
              <a:rPr lang="en-US" altLang="zh-CN" dirty="0"/>
              <a:t>For example, f2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f3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common ancestor with o1, and their distance to o_1 are the same.</a:t>
            </a:r>
          </a:p>
          <a:p>
            <a:r>
              <a:rPr lang="en-US" altLang="zh-CN" dirty="0"/>
              <a:t>Back to our example, the distance from o_1 to itself is 0, the distance from f_1 to o_1 is 4, the distance from o_1 to f_2,f_3 is 12.</a:t>
            </a:r>
          </a:p>
          <a:p>
            <a:r>
              <a:rPr lang="en-US" altLang="zh-CN" dirty="0"/>
              <a:t>Similarly we divide the leaf nodes into 5 sets.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027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Formally, we define </a:t>
            </a:r>
            <a:r>
              <a:rPr lang="en-US" altLang="zh-CN" dirty="0" err="1"/>
              <a:t>L_i</a:t>
            </a:r>
            <a:r>
              <a:rPr lang="en-US" altLang="zh-CN" dirty="0"/>
              <a:t> as the set of leaf nodes whose least common </a:t>
            </a:r>
            <a:r>
              <a:rPr lang="en-US" altLang="zh-CN" dirty="0" err="1"/>
              <a:t>ancester</a:t>
            </a:r>
            <a:r>
              <a:rPr lang="en-US" altLang="zh-CN" dirty="0"/>
              <a:t> with the exact node is located at level </a:t>
            </a:r>
            <a:r>
              <a:rPr lang="en-US" altLang="zh-CN" dirty="0" err="1"/>
              <a:t>i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L_i</a:t>
            </a:r>
            <a:r>
              <a:rPr lang="en-US" altLang="zh-CN" dirty="0"/>
              <a:t> 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 err="1"/>
              <a:t>characristics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First, </a:t>
            </a:r>
            <a:r>
              <a:rPr lang="en-US" altLang="zh-CN" dirty="0" err="1"/>
              <a:t>L_i</a:t>
            </a:r>
            <a:r>
              <a:rPr lang="en-US" altLang="zh-CN" dirty="0"/>
              <a:t> xxx</a:t>
            </a:r>
          </a:p>
          <a:p>
            <a:r>
              <a:rPr lang="en-US" altLang="zh-CN" dirty="0"/>
              <a:t>Second, The distance between …</a:t>
            </a:r>
          </a:p>
          <a:p>
            <a:r>
              <a:rPr lang="en-US" altLang="zh-CN" dirty="0"/>
              <a:t>Based the distance to the exact node, we let the weight of a node in level I, </a:t>
            </a:r>
            <a:r>
              <a:rPr lang="en-US" altLang="zh-CN" dirty="0" err="1"/>
              <a:t>wt_i</a:t>
            </a:r>
            <a:r>
              <a:rPr lang="en-US" altLang="zh-CN" dirty="0"/>
              <a:t>, as minus di epsilon power of 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005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 we can obtain the probability of a node being projected to based on the weight.</a:t>
            </a:r>
          </a:p>
          <a:p>
            <a:r>
              <a:rPr lang="en-US" altLang="zh-CN" dirty="0"/>
              <a:t>The probability is the ratio of its weight to the total weights of all leaf nodes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538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an example of our mechanism.</a:t>
            </a:r>
          </a:p>
          <a:p>
            <a:r>
              <a:rPr lang="en-US" altLang="zh-CN" dirty="0"/>
              <a:t>Firstly we divide all leaf nodes into </a:t>
            </a:r>
            <a:r>
              <a:rPr lang="en-US" altLang="zh-CN" dirty="0" err="1"/>
              <a:t>L_i</a:t>
            </a:r>
            <a:r>
              <a:rPr lang="en-US" altLang="zh-CN" dirty="0"/>
              <a:t> based on their distance to the exact node o_1</a:t>
            </a:r>
          </a:p>
          <a:p>
            <a:r>
              <a:rPr lang="en-US" altLang="zh-CN" dirty="0"/>
              <a:t>Then we calculate the weights of nodes in each </a:t>
            </a:r>
            <a:r>
              <a:rPr lang="en-US" altLang="zh-CN" dirty="0" err="1"/>
              <a:t>L_i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8803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is only one node o_1 in L_0, and its weight is zero power of e, that is one.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396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f1 in L1, their weight is minus 4 power of e, because </a:t>
            </a:r>
            <a:r>
              <a:rPr lang="en-US" altLang="zh-CN" dirty="0" err="1"/>
              <a:t>i</a:t>
            </a:r>
            <a:r>
              <a:rPr lang="en-US" altLang="zh-CN" dirty="0"/>
              <a:t>=1 at this time.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2697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Similarly we have the weights of nodes in L_3 and L_4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3698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2926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1290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development of the mobile devices, spatial crowdsourcing has penetrated in our life,</a:t>
            </a:r>
          </a:p>
          <a:p>
            <a:r>
              <a:rPr lang="en-US" altLang="zh-CN" dirty="0"/>
              <a:t>Like uber and </a:t>
            </a:r>
            <a:r>
              <a:rPr lang="en-US" altLang="zh-CN" dirty="0" err="1"/>
              <a:t>didi</a:t>
            </a:r>
            <a:r>
              <a:rPr lang="en-US" altLang="zh-CN" dirty="0"/>
              <a:t> in taxi calling, </a:t>
            </a:r>
            <a:r>
              <a:rPr lang="en-US" altLang="zh-CN" dirty="0" err="1"/>
              <a:t>grubhub</a:t>
            </a:r>
            <a:r>
              <a:rPr lang="en-US" altLang="zh-CN" dirty="0"/>
              <a:t> and yelp in food delivery, and ups and </a:t>
            </a:r>
            <a:r>
              <a:rPr lang="en-US" altLang="zh-CN" dirty="0" err="1"/>
              <a:t>fedex</a:t>
            </a:r>
            <a:r>
              <a:rPr lang="en-US" altLang="zh-CN" dirty="0"/>
              <a:t> in logistics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066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calculate all weights, the total weight of all leaf nodes is 2.532.</a:t>
            </a:r>
          </a:p>
          <a:p>
            <a:r>
              <a:rPr lang="en-US" altLang="zh-CN" dirty="0"/>
              <a:t>And the probability of a node being the obfuscated node can also be calculated, as shown in the last column of the table.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0505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this is the probability produced by our privacy mechanism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5624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prove that our mechanism satisfies the geo-indistinguishability.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2287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key point is to prove the geo-I in two cases:</a:t>
            </a:r>
          </a:p>
          <a:p>
            <a:r>
              <a:rPr lang="en-US" altLang="zh-CN" dirty="0"/>
              <a:t>In the first case, the node z is outside the subtree of x1 and x2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0762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in the second case, one of the exact node, say x2, is outside the subtree of x1 and z.</a:t>
            </a:r>
          </a:p>
          <a:p>
            <a:r>
              <a:rPr lang="en-US" altLang="zh-CN" dirty="0"/>
              <a:t>We skip the proof due limited time.</a:t>
            </a:r>
          </a:p>
          <a:p>
            <a:r>
              <a:rPr lang="en-US" altLang="zh-CN" dirty="0"/>
              <a:t>Details can be found in our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822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last step, the server needs to make task assignment for tasks and workers.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0575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devise a greedy algorithm on the HST, because as will be shown later, our framework enables the greedy algorithm effective.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149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prove that the competitive ratio of our tree-based framework can be bounded by the following equation.</a:t>
            </a:r>
          </a:p>
          <a:p>
            <a:r>
              <a:rPr lang="en-US" altLang="zh-CN" dirty="0"/>
              <a:t>Comparing with the </a:t>
            </a:r>
            <a:r>
              <a:rPr lang="en-US" altLang="zh-CN" dirty="0" err="1"/>
              <a:t>hst</a:t>
            </a:r>
            <a:r>
              <a:rPr lang="en-US" altLang="zh-CN" dirty="0"/>
              <a:t>-based greedy algorithm with no privacy requirement, our work has an extra product only related to the privacy budget \epsilon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977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further propose a random walk optimization to accelerate the mechanism.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8196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framework it takes </a:t>
            </a:r>
            <a:r>
              <a:rPr lang="en-US" altLang="zh-CN" dirty="0" err="1"/>
              <a:t>c^D</a:t>
            </a:r>
            <a:r>
              <a:rPr lang="en-US" altLang="zh-CN" dirty="0"/>
              <a:t> time to enumerate the probability of all leaf nodes, which is time-consuming.</a:t>
            </a:r>
          </a:p>
          <a:p>
            <a:r>
              <a:rPr lang="en-US" altLang="zh-CN" dirty="0"/>
              <a:t>Hence a question is how to accelerate the mechanism?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32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hand, these applications facet the risk of privacy leakage and draw more and more attention in recent years</a:t>
            </a:r>
          </a:p>
          <a:p>
            <a:r>
              <a:rPr lang="en-US" altLang="zh-CN" dirty="0"/>
              <a:t>For example, uber, </a:t>
            </a:r>
            <a:r>
              <a:rPr lang="en-US" altLang="zh-CN" dirty="0" err="1"/>
              <a:t>doordash</a:t>
            </a:r>
            <a:r>
              <a:rPr lang="en-US" altLang="zh-CN" dirty="0"/>
              <a:t>, and ups have met the data breaches.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802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main idea is as follows:</a:t>
            </a:r>
          </a:p>
          <a:p>
            <a:r>
              <a:rPr lang="en-US" altLang="zh-CN" dirty="0"/>
              <a:t>We start from the exact node and then randomly walk up or down with some probability at each node.</a:t>
            </a:r>
          </a:p>
          <a:p>
            <a:r>
              <a:rPr lang="en-US" altLang="zh-CN" dirty="0"/>
              <a:t>The action repeats until we reach another leaf node as the obfuscated node.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825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details, our algorithm includes two phases.</a:t>
            </a:r>
          </a:p>
          <a:p>
            <a:r>
              <a:rPr lang="en-US" altLang="zh-CN" dirty="0"/>
              <a:t>In the first phase, we walk up from the exact node and at level k go on walking up with probability </a:t>
            </a:r>
            <a:r>
              <a:rPr lang="en-US" altLang="zh-CN" dirty="0" err="1"/>
              <a:t>pu_k</a:t>
            </a:r>
            <a:r>
              <a:rPr lang="en-US" altLang="zh-CN" dirty="0"/>
              <a:t> as shown in the slides, where the variable </a:t>
            </a:r>
            <a:r>
              <a:rPr lang="en-US" altLang="zh-CN" dirty="0" err="1"/>
              <a:t>tw_k</a:t>
            </a:r>
            <a:r>
              <a:rPr lang="en-US" altLang="zh-CN" dirty="0"/>
              <a:t> represents the total weights of all leaf nodes outside level 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086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897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4004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Once obtaining a tail, we turn to phase 2 to walk down uniformly until reaching a leaf node.</a:t>
            </a:r>
          </a:p>
          <a:p>
            <a:r>
              <a:rPr lang="en-US" altLang="zh-CN" dirty="0"/>
              <a:t>Note that we no longer walk through the subtree that has been passed.</a:t>
            </a:r>
          </a:p>
          <a:p>
            <a:r>
              <a:rPr lang="en-US" altLang="zh-CN" dirty="0"/>
              <a:t>Hence the left </a:t>
            </a:r>
            <a:r>
              <a:rPr lang="en-US" altLang="zh-CN" dirty="0" err="1"/>
              <a:t>substree</a:t>
            </a:r>
            <a:r>
              <a:rPr lang="en-US" altLang="zh-CN" dirty="0"/>
              <a:t> will be passed, and we directly walk down to the right subtree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6640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Once we enter the right subtree, at each level child nodes will be chosen uniformly, that is, each child node will be chosen with a probability 1 on c,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8686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751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the figure shows, f_6 is finally chosen as the obfuscated node.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94019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our algorithm passes each level at most 2 times, the total time complexity of the random walk acceleration is O(D)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0833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352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core operation of spatial crowdsourcing is task assignment.</a:t>
            </a:r>
          </a:p>
          <a:p>
            <a:r>
              <a:rPr lang="en-US" altLang="zh-CN" dirty="0"/>
              <a:t>In </a:t>
            </a:r>
            <a:r>
              <a:rPr lang="en-US" altLang="zh-CN" dirty="0" err="1"/>
              <a:t>taxicalling</a:t>
            </a:r>
            <a:r>
              <a:rPr lang="en-US" altLang="zh-CN" dirty="0"/>
              <a:t> platforms, the server should assign </a:t>
            </a:r>
            <a:r>
              <a:rPr lang="en-US" altLang="zh-CN" dirty="0" err="1"/>
              <a:t>taxicalling</a:t>
            </a:r>
            <a:r>
              <a:rPr lang="en-US" altLang="zh-CN" dirty="0"/>
              <a:t> orders to proper drivers. </a:t>
            </a:r>
          </a:p>
          <a:p>
            <a:r>
              <a:rPr lang="en-US" altLang="zh-CN" dirty="0"/>
              <a:t>Food delivery and Logistics also need assign the tasks to proper workers.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758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fifth part, we show the experimental evaluation.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8248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compare two baselines with our framework.</a:t>
            </a:r>
          </a:p>
          <a:p>
            <a:r>
              <a:rPr lang="en-US" altLang="zh-CN" dirty="0"/>
              <a:t>Both of them are based on the state-of-the-art mechanism for location </a:t>
            </a:r>
            <a:r>
              <a:rPr lang="en-US" altLang="zh-CN" dirty="0" err="1"/>
              <a:t>privacy,Laplacian</a:t>
            </a:r>
            <a:r>
              <a:rPr lang="en-US" altLang="zh-CN" dirty="0"/>
              <a:t> mechanism.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1175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conduct experiments on both synthetic datasets and real datasets.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10018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These are part of our experimental results.</a:t>
            </a:r>
          </a:p>
          <a:p>
            <a:r>
              <a:rPr lang="en-US" altLang="zh-CN" dirty="0"/>
              <a:t>We can observe that our framework can get a lower total distance under different parameters.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9519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These are part of our experimental results.</a:t>
            </a:r>
          </a:p>
          <a:p>
            <a:r>
              <a:rPr lang="en-US" altLang="zh-CN" dirty="0"/>
              <a:t>We can observe that our framework can get a lower total distance compared with the baselines, and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70166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53443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conclusion, our work contains the following four contributions:</a:t>
            </a:r>
          </a:p>
          <a:p>
            <a:r>
              <a:rPr lang="en-US" altLang="zh-CN" dirty="0"/>
              <a:t>We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9300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 all, thank you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939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Take taxi calling as a example.</a:t>
            </a:r>
          </a:p>
          <a:p>
            <a:r>
              <a:rPr lang="en-US" altLang="zh-CN" dirty="0"/>
              <a:t>Suppose we have three customers and drivers on the map.</a:t>
            </a:r>
          </a:p>
          <a:p>
            <a:r>
              <a:rPr lang="en-US" altLang="zh-CN" dirty="0"/>
              <a:t>Blue arrows in the figure are a possible task assignment.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626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if we assign t1 to w1, t2 to w2, and t3 to w3, the drivers will travel a less unoccupied distance, and be more effective.</a:t>
            </a:r>
          </a:p>
          <a:p>
            <a:r>
              <a:rPr lang="en-US" altLang="zh-CN" dirty="0"/>
              <a:t>From the </a:t>
            </a:r>
            <a:r>
              <a:rPr lang="en-US" altLang="zh-CN" dirty="0" err="1"/>
              <a:t>perspect</a:t>
            </a:r>
            <a:r>
              <a:rPr lang="en-US" altLang="zh-CN" dirty="0"/>
              <a:t> of the customers and drivers, they may require their locations cannot be distinguished by the platform.</a:t>
            </a:r>
          </a:p>
          <a:p>
            <a:r>
              <a:rPr lang="en-US" altLang="zh-CN" dirty="0"/>
              <a:t> Hence a problem is : how to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113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Existing solutions cannot handle the minimizing total distance objective,</a:t>
            </a:r>
          </a:p>
          <a:p>
            <a:r>
              <a:rPr lang="en-US" altLang="zh-CN" dirty="0"/>
              <a:t>And lack of theoretical analysis of the effectiveness of the assignment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414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summary, our work contains the following four contributions:</a:t>
            </a:r>
          </a:p>
          <a:p>
            <a:r>
              <a:rPr lang="en-US" altLang="zh-CN" dirty="0"/>
              <a:t>We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128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91.png"/><Relationship Id="rId4" Type="http://schemas.openxmlformats.org/officeDocument/2006/relationships/image" Target="../media/image4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5.png"/><Relationship Id="rId7" Type="http://schemas.openxmlformats.org/officeDocument/2006/relationships/image" Target="../media/image51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8.png"/><Relationship Id="rId5" Type="http://schemas.openxmlformats.org/officeDocument/2006/relationships/image" Target="../media/image490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2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0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52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openxmlformats.org/officeDocument/2006/relationships/image" Target="../media/image74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1.png"/><Relationship Id="rId3" Type="http://schemas.openxmlformats.org/officeDocument/2006/relationships/image" Target="../media/image73.png"/><Relationship Id="rId7" Type="http://schemas.openxmlformats.org/officeDocument/2006/relationships/image" Target="../media/image52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9.png"/><Relationship Id="rId5" Type="http://schemas.openxmlformats.org/officeDocument/2006/relationships/image" Target="../media/image740.png"/><Relationship Id="rId10" Type="http://schemas.openxmlformats.org/officeDocument/2006/relationships/image" Target="../media/image88.png"/><Relationship Id="rId4" Type="http://schemas.openxmlformats.org/officeDocument/2006/relationships/image" Target="../media/image53.pn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4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28.png"/><Relationship Id="rId5" Type="http://schemas.openxmlformats.org/officeDocument/2006/relationships/image" Target="../media/image42.png"/><Relationship Id="rId10" Type="http://schemas.openxmlformats.org/officeDocument/2006/relationships/image" Target="../media/image127.png"/><Relationship Id="rId4" Type="http://schemas.openxmlformats.org/officeDocument/2006/relationships/image" Target="../media/image47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86.png"/><Relationship Id="rId15" Type="http://schemas.openxmlformats.org/officeDocument/2006/relationships/image" Target="../media/image101.png"/><Relationship Id="rId10" Type="http://schemas.openxmlformats.org/officeDocument/2006/relationships/image" Target="../media/image142.png"/><Relationship Id="rId4" Type="http://schemas.openxmlformats.org/officeDocument/2006/relationships/image" Target="../media/image52.png"/><Relationship Id="rId9" Type="http://schemas.openxmlformats.org/officeDocument/2006/relationships/image" Target="../media/image141.png"/><Relationship Id="rId1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97.png"/><Relationship Id="rId3" Type="http://schemas.openxmlformats.org/officeDocument/2006/relationships/image" Target="../media/image136.png"/><Relationship Id="rId12" Type="http://schemas.openxmlformats.org/officeDocument/2006/relationships/image" Target="../media/image144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86.png"/><Relationship Id="rId15" Type="http://schemas.openxmlformats.org/officeDocument/2006/relationships/image" Target="../media/image103.png"/><Relationship Id="rId10" Type="http://schemas.openxmlformats.org/officeDocument/2006/relationships/image" Target="../media/image142.png"/><Relationship Id="rId4" Type="http://schemas.openxmlformats.org/officeDocument/2006/relationships/image" Target="../media/image52.png"/><Relationship Id="rId9" Type="http://schemas.openxmlformats.org/officeDocument/2006/relationships/image" Target="../media/image141.png"/><Relationship Id="rId1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97.png"/><Relationship Id="rId3" Type="http://schemas.openxmlformats.org/officeDocument/2006/relationships/image" Target="../media/image136.png"/><Relationship Id="rId12" Type="http://schemas.openxmlformats.org/officeDocument/2006/relationships/image" Target="../media/image144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86.png"/><Relationship Id="rId15" Type="http://schemas.openxmlformats.org/officeDocument/2006/relationships/image" Target="../media/image103.png"/><Relationship Id="rId10" Type="http://schemas.openxmlformats.org/officeDocument/2006/relationships/image" Target="../media/image142.png"/><Relationship Id="rId4" Type="http://schemas.openxmlformats.org/officeDocument/2006/relationships/image" Target="../media/image52.png"/><Relationship Id="rId9" Type="http://schemas.openxmlformats.org/officeDocument/2006/relationships/image" Target="../media/image141.png"/><Relationship Id="rId1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00.png"/><Relationship Id="rId5" Type="http://schemas.openxmlformats.org/officeDocument/2006/relationships/image" Target="../media/image140.png"/><Relationship Id="rId10" Type="http://schemas.openxmlformats.org/officeDocument/2006/relationships/image" Target="../media/image99.png"/><Relationship Id="rId4" Type="http://schemas.openxmlformats.org/officeDocument/2006/relationships/image" Target="../media/image86.png"/><Relationship Id="rId9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86.png"/><Relationship Id="rId9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050.png"/><Relationship Id="rId4" Type="http://schemas.openxmlformats.org/officeDocument/2006/relationships/image" Target="../media/image86.png"/><Relationship Id="rId9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060.png"/><Relationship Id="rId4" Type="http://schemas.openxmlformats.org/officeDocument/2006/relationships/image" Target="../media/image86.png"/><Relationship Id="rId9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9.png"/><Relationship Id="rId4" Type="http://schemas.openxmlformats.org/officeDocument/2006/relationships/image" Target="../media/image52.png"/><Relationship Id="rId9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725144"/>
            <a:ext cx="9108504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ts val="0"/>
              </a:spcBef>
            </a:pPr>
            <a:r>
              <a:rPr lang="en-US" altLang="zh-CN" sz="2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Qian Tao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1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,</a:t>
            </a:r>
            <a:r>
              <a:rPr lang="en-US" altLang="zh-CN" sz="2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 b="0" dirty="0" err="1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Yongxin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Tong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1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400" b="0" dirty="0" err="1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Zimu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Zhou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2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, </a:t>
            </a:r>
          </a:p>
          <a:p>
            <a:pPr marL="342900" indent="-342900" algn="ctr">
              <a:spcBef>
                <a:spcPts val="0"/>
              </a:spcBef>
            </a:pPr>
            <a:r>
              <a:rPr lang="en-US" altLang="zh-CN" sz="2400" b="0" dirty="0" err="1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Yexuan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Shi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1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, Lei Chen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3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400" b="0" dirty="0" err="1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Ke</a:t>
            </a: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Xu</a:t>
            </a:r>
            <a:r>
              <a:rPr lang="en-US" altLang="zh-CN" sz="2400" b="0" baseline="30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1</a:t>
            </a:r>
            <a:endParaRPr lang="en-US" altLang="zh-CN" sz="2400" b="0" baseline="30000" dirty="0">
              <a:solidFill>
                <a:srgbClr val="000099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 algn="ctr">
              <a:spcBef>
                <a:spcPts val="0"/>
              </a:spcBef>
            </a:pPr>
            <a:endParaRPr lang="en-US" altLang="zh-CN" sz="500" b="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zh-CN" sz="2400" b="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			</a:t>
            </a:r>
            <a:endParaRPr lang="en-US" altLang="zh-CN" sz="2800" b="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</p:txBody>
      </p:sp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-90264" y="368829"/>
            <a:ext cx="9324528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6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Differentially Private Online Task Assignment in Spatial Crowdsourcing: A Tree-based Approach</a:t>
            </a:r>
            <a:endParaRPr lang="en-US" altLang="zh-CN" sz="24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7D087A-B3BF-4225-9ECB-BB02B7455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10569" r="10869" b="11170"/>
          <a:stretch/>
        </p:blipFill>
        <p:spPr bwMode="auto">
          <a:xfrm>
            <a:off x="2195736" y="5611801"/>
            <a:ext cx="1125020" cy="11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Logo der ETH Zürich">
            <a:extLst>
              <a:ext uri="{FF2B5EF4-FFF2-40B4-BE49-F238E27FC236}">
                <a16:creationId xmlns:a16="http://schemas.microsoft.com/office/drawing/2014/main" id="{8127C3DD-7AFC-4E88-9104-4C841AF0F0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A2B1C1-E4D9-4A09-8B15-D8781DFC2085}"/>
              </a:ext>
            </a:extLst>
          </p:cNvPr>
          <p:cNvGrpSpPr/>
          <p:nvPr/>
        </p:nvGrpSpPr>
        <p:grpSpPr>
          <a:xfrm>
            <a:off x="3685962" y="5781106"/>
            <a:ext cx="2110174" cy="786410"/>
            <a:chOff x="3406318" y="5805264"/>
            <a:chExt cx="2110174" cy="78641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5554F9D-E31F-48E9-9188-4B7A4D5937F7}"/>
                </a:ext>
              </a:extLst>
            </p:cNvPr>
            <p:cNvSpPr/>
            <p:nvPr/>
          </p:nvSpPr>
          <p:spPr>
            <a:xfrm>
              <a:off x="3406318" y="5805264"/>
              <a:ext cx="2110174" cy="78641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C927C2C3-78A5-43E3-832F-9698EA5E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309" y="6054453"/>
              <a:ext cx="1728192" cy="288032"/>
            </a:xfrm>
            <a:prstGeom prst="rect">
              <a:avLst/>
            </a:prstGeom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7C3F59A-5AAF-451A-8F91-3C8595C1F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r="18249"/>
          <a:stretch/>
        </p:blipFill>
        <p:spPr bwMode="auto">
          <a:xfrm>
            <a:off x="6190651" y="5606874"/>
            <a:ext cx="731433" cy="11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09902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Background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  <a:r>
              <a:rPr lang="en-US" altLang="zh-CN" sz="3400" dirty="0"/>
              <a:t>and Motivation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Conclusions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72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</a:rPr>
                  <a:t>Crowd worker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location of the worker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/>
              </a:p>
              <a:p>
                <a:pPr eaLnBrk="1" hangingPunct="1"/>
                <a:r>
                  <a:rPr lang="en-US" altLang="zh-CN" dirty="0"/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patial task (Dynamically appears)</a:t>
                </a:r>
              </a:p>
              <a:p>
                <a:pPr lvl="1" eaLnBrk="1" hangingPunct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 location of the task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lvl="1" eaLnBrk="1" hangingPunct="1"/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Problem Definition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DA2AEA8-EFD1-4924-9B8B-46B4FAA1EC80}"/>
                  </a:ext>
                </a:extLst>
              </p:cNvPr>
              <p:cNvSpPr txBox="1"/>
              <p:nvPr/>
            </p:nvSpPr>
            <p:spPr>
              <a:xfrm>
                <a:off x="3716958" y="5136664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DA2AEA8-EFD1-4924-9B8B-46B4FAA1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958" y="5136664"/>
                <a:ext cx="1280900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BBC0B13-D6A4-4A75-AE89-214CC8C97AFD}"/>
                  </a:ext>
                </a:extLst>
              </p:cNvPr>
              <p:cNvSpPr txBox="1"/>
              <p:nvPr/>
            </p:nvSpPr>
            <p:spPr>
              <a:xfrm>
                <a:off x="3615528" y="5551904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BBC0B13-D6A4-4A75-AE89-214CC8C97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28" y="5551904"/>
                <a:ext cx="1280900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8742290-3D1A-4790-9980-49CF7A459897}"/>
              </a:ext>
            </a:extLst>
          </p:cNvPr>
          <p:cNvSpPr txBox="1"/>
          <p:nvPr/>
        </p:nvSpPr>
        <p:spPr>
          <a:xfrm>
            <a:off x="3321306" y="6222259"/>
            <a:ext cx="25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A4AC6A0-BE1C-4CA5-A804-140664557960}"/>
              </a:ext>
            </a:extLst>
          </p:cNvPr>
          <p:cNvCxnSpPr>
            <a:cxnSpLocks/>
          </p:cNvCxnSpPr>
          <p:nvPr/>
        </p:nvCxnSpPr>
        <p:spPr>
          <a:xfrm>
            <a:off x="3132023" y="6244761"/>
            <a:ext cx="28655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9AE8E49-14BB-440B-A088-C1E3B8AA613C}"/>
              </a:ext>
            </a:extLst>
          </p:cNvPr>
          <p:cNvCxnSpPr>
            <a:cxnSpLocks/>
          </p:cNvCxnSpPr>
          <p:nvPr/>
        </p:nvCxnSpPr>
        <p:spPr>
          <a:xfrm flipV="1">
            <a:off x="3132024" y="3936439"/>
            <a:ext cx="0" cy="23083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5E57EC6-5B3C-4765-9410-DEB5CCF20E55}"/>
              </a:ext>
            </a:extLst>
          </p:cNvPr>
          <p:cNvGrpSpPr/>
          <p:nvPr/>
        </p:nvGrpSpPr>
        <p:grpSpPr>
          <a:xfrm>
            <a:off x="3132024" y="6192071"/>
            <a:ext cx="2409089" cy="52691"/>
            <a:chOff x="2200275" y="5429250"/>
            <a:chExt cx="2000250" cy="200025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A1AC484-149A-45CF-8FB5-7142C22C5BE9}"/>
                </a:ext>
              </a:extLst>
            </p:cNvPr>
            <p:cNvCxnSpPr>
              <a:cxnSpLocks/>
            </p:cNvCxnSpPr>
            <p:nvPr/>
          </p:nvCxnSpPr>
          <p:spPr>
            <a:xfrm>
              <a:off x="22002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41D80A1-4430-4B1E-8A3A-236BCAC942BE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DC1DF94-811F-4BBE-AA4F-865C01113B2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7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A99B2A-50CA-4860-8E6D-0C9A6E54D7F7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F5FCA11-E8D5-42F4-9591-7FCF809BB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432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4F01B84-1505-47E1-BD7E-F50639DC7C90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C501942-B6B4-428F-AD93-5E40D1151205}"/>
                </a:ext>
              </a:extLst>
            </p:cNvPr>
            <p:cNvCxnSpPr>
              <a:cxnSpLocks/>
            </p:cNvCxnSpPr>
            <p:nvPr/>
          </p:nvCxnSpPr>
          <p:spPr>
            <a:xfrm>
              <a:off x="39147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F30C91A-1E71-4829-B9DA-C51B9017AFC3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84C931A-BFF6-43B7-B0E9-ADB062D2B82E}"/>
              </a:ext>
            </a:extLst>
          </p:cNvPr>
          <p:cNvGrpSpPr/>
          <p:nvPr/>
        </p:nvGrpSpPr>
        <p:grpSpPr>
          <a:xfrm rot="5400000">
            <a:off x="2171583" y="5229258"/>
            <a:ext cx="1975943" cy="55064"/>
            <a:chOff x="3057525" y="5429250"/>
            <a:chExt cx="1714500" cy="20002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5910E6B-AC59-4A16-B5FC-D53FE589AB49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450EBD9-768D-4797-8794-BBF5AF1E0D98}"/>
                </a:ext>
              </a:extLst>
            </p:cNvPr>
            <p:cNvCxnSpPr>
              <a:cxnSpLocks/>
            </p:cNvCxnSpPr>
            <p:nvPr/>
          </p:nvCxnSpPr>
          <p:spPr>
            <a:xfrm>
              <a:off x="33432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F2B74B-AED5-475F-9C93-3BC492984C6B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0EE827A-0963-429C-A106-5410371AD63B}"/>
                </a:ext>
              </a:extLst>
            </p:cNvPr>
            <p:cNvCxnSpPr>
              <a:cxnSpLocks/>
            </p:cNvCxnSpPr>
            <p:nvPr/>
          </p:nvCxnSpPr>
          <p:spPr>
            <a:xfrm>
              <a:off x="39147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598CB04-C88E-4098-A7B0-8F0991A04DC7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E30147F-7A82-40C5-9E1C-0A8D7FE90806}"/>
                </a:ext>
              </a:extLst>
            </p:cNvPr>
            <p:cNvCxnSpPr>
              <a:cxnSpLocks/>
            </p:cNvCxnSpPr>
            <p:nvPr/>
          </p:nvCxnSpPr>
          <p:spPr>
            <a:xfrm>
              <a:off x="448627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D8BE184-CF9E-4E05-B3B3-86D542E0D67B}"/>
                </a:ext>
              </a:extLst>
            </p:cNvPr>
            <p:cNvCxnSpPr>
              <a:cxnSpLocks/>
            </p:cNvCxnSpPr>
            <p:nvPr/>
          </p:nvCxnSpPr>
          <p:spPr>
            <a:xfrm>
              <a:off x="4772025" y="5429250"/>
              <a:ext cx="0" cy="200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3EB41517-BC1D-43FD-B653-ABED2A54C173}"/>
              </a:ext>
            </a:extLst>
          </p:cNvPr>
          <p:cNvSpPr/>
          <p:nvPr/>
        </p:nvSpPr>
        <p:spPr>
          <a:xfrm flipV="1">
            <a:off x="3427198" y="6194018"/>
            <a:ext cx="86716" cy="829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5970B5-8C69-4FDB-A03C-EC15EE485530}"/>
              </a:ext>
            </a:extLst>
          </p:cNvPr>
          <p:cNvSpPr txBox="1"/>
          <p:nvPr/>
        </p:nvSpPr>
        <p:spPr>
          <a:xfrm>
            <a:off x="3671874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9B2003-384E-410A-8AEA-BA9DCAE2372F}"/>
              </a:ext>
            </a:extLst>
          </p:cNvPr>
          <p:cNvSpPr txBox="1"/>
          <p:nvPr/>
        </p:nvSpPr>
        <p:spPr>
          <a:xfrm>
            <a:off x="4016121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9AE4CE7-27B8-44B0-BE51-00E2A3833CAE}"/>
              </a:ext>
            </a:extLst>
          </p:cNvPr>
          <p:cNvSpPr txBox="1"/>
          <p:nvPr/>
        </p:nvSpPr>
        <p:spPr>
          <a:xfrm>
            <a:off x="4357409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1F0198-19E4-4A54-A6D6-D26A0F7E7978}"/>
              </a:ext>
            </a:extLst>
          </p:cNvPr>
          <p:cNvSpPr txBox="1"/>
          <p:nvPr/>
        </p:nvSpPr>
        <p:spPr>
          <a:xfrm>
            <a:off x="4692984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0BCA1CD-165B-40E3-9393-722D8E13FC88}"/>
              </a:ext>
            </a:extLst>
          </p:cNvPr>
          <p:cNvSpPr txBox="1"/>
          <p:nvPr/>
        </p:nvSpPr>
        <p:spPr>
          <a:xfrm>
            <a:off x="5037232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474A31-3EEC-4285-A0A2-B00EF283AD40}"/>
              </a:ext>
            </a:extLst>
          </p:cNvPr>
          <p:cNvSpPr txBox="1"/>
          <p:nvPr/>
        </p:nvSpPr>
        <p:spPr>
          <a:xfrm>
            <a:off x="5378519" y="6222262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2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19F5E1D-4211-4203-BE95-7213CE0AC766}"/>
              </a:ext>
            </a:extLst>
          </p:cNvPr>
          <p:cNvSpPr txBox="1"/>
          <p:nvPr/>
        </p:nvSpPr>
        <p:spPr>
          <a:xfrm>
            <a:off x="2890908" y="5778388"/>
            <a:ext cx="25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B983899-D14A-419A-A49B-0AF926768D50}"/>
              </a:ext>
            </a:extLst>
          </p:cNvPr>
          <p:cNvSpPr txBox="1"/>
          <p:nvPr/>
        </p:nvSpPr>
        <p:spPr>
          <a:xfrm>
            <a:off x="2881503" y="5444230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8C5EDD3-2188-44DF-BEE1-82149A5DE389}"/>
              </a:ext>
            </a:extLst>
          </p:cNvPr>
          <p:cNvSpPr txBox="1"/>
          <p:nvPr/>
        </p:nvSpPr>
        <p:spPr>
          <a:xfrm>
            <a:off x="2881503" y="5132570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03D768F-F249-4857-94A4-372FE5093E16}"/>
              </a:ext>
            </a:extLst>
          </p:cNvPr>
          <p:cNvSpPr txBox="1"/>
          <p:nvPr/>
        </p:nvSpPr>
        <p:spPr>
          <a:xfrm>
            <a:off x="2881503" y="4817456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CAE36E3-D0DB-4ABA-90B1-088C17A13764}"/>
              </a:ext>
            </a:extLst>
          </p:cNvPr>
          <p:cNvSpPr txBox="1"/>
          <p:nvPr/>
        </p:nvSpPr>
        <p:spPr>
          <a:xfrm>
            <a:off x="2881503" y="4484780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D25512-5C38-49A4-BF74-E44BD8CDD401}"/>
              </a:ext>
            </a:extLst>
          </p:cNvPr>
          <p:cNvSpPr txBox="1"/>
          <p:nvPr/>
        </p:nvSpPr>
        <p:spPr>
          <a:xfrm>
            <a:off x="2881503" y="4141773"/>
            <a:ext cx="29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FED37C2-F1E9-4B68-A929-799ACB82C555}"/>
              </a:ext>
            </a:extLst>
          </p:cNvPr>
          <p:cNvSpPr txBox="1"/>
          <p:nvPr/>
        </p:nvSpPr>
        <p:spPr>
          <a:xfrm>
            <a:off x="2910827" y="6212733"/>
            <a:ext cx="253654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1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C4A609E-7D48-4E0E-A734-3B58574FC421}"/>
              </a:ext>
            </a:extLst>
          </p:cNvPr>
          <p:cNvSpPr txBox="1"/>
          <p:nvPr/>
        </p:nvSpPr>
        <p:spPr>
          <a:xfrm>
            <a:off x="2825867" y="3684396"/>
            <a:ext cx="29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F5FFCE5-D338-4225-950E-07C461C3A5C2}"/>
              </a:ext>
            </a:extLst>
          </p:cNvPr>
          <p:cNvSpPr txBox="1"/>
          <p:nvPr/>
        </p:nvSpPr>
        <p:spPr>
          <a:xfrm>
            <a:off x="5914432" y="6186790"/>
            <a:ext cx="29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253B12F-7E79-41CF-BF14-F061A25864FB}"/>
                  </a:ext>
                </a:extLst>
              </p:cNvPr>
              <p:cNvSpPr txBox="1"/>
              <p:nvPr/>
            </p:nvSpPr>
            <p:spPr>
              <a:xfrm>
                <a:off x="5037232" y="5573421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𝟔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253B12F-7E79-41CF-BF14-F061A258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232" y="5573421"/>
                <a:ext cx="1280900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9DE3D01-6C6A-4B92-A8D0-AEBDE2384949}"/>
                  </a:ext>
                </a:extLst>
              </p:cNvPr>
              <p:cNvSpPr txBox="1"/>
              <p:nvPr/>
            </p:nvSpPr>
            <p:spPr>
              <a:xfrm>
                <a:off x="3121890" y="4824855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9DE3D01-6C6A-4B92-A8D0-AEBDE2384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90" y="4824855"/>
                <a:ext cx="1280900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F32126E-1D28-4F0E-A3A9-EBE4652BC8CC}"/>
                  </a:ext>
                </a:extLst>
              </p:cNvPr>
              <p:cNvSpPr txBox="1"/>
              <p:nvPr/>
            </p:nvSpPr>
            <p:spPr>
              <a:xfrm>
                <a:off x="3228001" y="5902535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F32126E-1D28-4F0E-A3A9-EBE4652B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001" y="5902535"/>
                <a:ext cx="1280900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椭圆 60">
            <a:extLst>
              <a:ext uri="{FF2B5EF4-FFF2-40B4-BE49-F238E27FC236}">
                <a16:creationId xmlns:a16="http://schemas.microsoft.com/office/drawing/2014/main" id="{A5248B5B-8D60-4C41-9039-74D34C2F810E}"/>
              </a:ext>
            </a:extLst>
          </p:cNvPr>
          <p:cNvSpPr/>
          <p:nvPr/>
        </p:nvSpPr>
        <p:spPr>
          <a:xfrm flipV="1">
            <a:off x="3427198" y="5230445"/>
            <a:ext cx="86716" cy="829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48DC1BF-4FA3-45A4-A000-94F464D02BD6}"/>
              </a:ext>
            </a:extLst>
          </p:cNvPr>
          <p:cNvSpPr/>
          <p:nvPr/>
        </p:nvSpPr>
        <p:spPr>
          <a:xfrm flipV="1">
            <a:off x="5141893" y="5548362"/>
            <a:ext cx="86716" cy="829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8B6DBA5-CAD4-48BE-B8A2-3A36D0482079}"/>
              </a:ext>
            </a:extLst>
          </p:cNvPr>
          <p:cNvSpPr/>
          <p:nvPr/>
        </p:nvSpPr>
        <p:spPr>
          <a:xfrm flipV="1">
            <a:off x="3771689" y="5534099"/>
            <a:ext cx="86716" cy="8297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716CA87C-7273-4B93-8BC8-89F1910FD0D8}"/>
              </a:ext>
            </a:extLst>
          </p:cNvPr>
          <p:cNvSpPr/>
          <p:nvPr/>
        </p:nvSpPr>
        <p:spPr>
          <a:xfrm flipV="1">
            <a:off x="3771689" y="5225911"/>
            <a:ext cx="86716" cy="8297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9DE2E66-0471-42D5-ABCB-A47D073FB974}"/>
              </a:ext>
            </a:extLst>
          </p:cNvPr>
          <p:cNvSpPr/>
          <p:nvPr/>
        </p:nvSpPr>
        <p:spPr>
          <a:xfrm flipV="1">
            <a:off x="4809712" y="4559532"/>
            <a:ext cx="86716" cy="8297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E292DF0-3DE0-41F5-8D42-BB325A5B180F}"/>
                  </a:ext>
                </a:extLst>
              </p:cNvPr>
              <p:cNvSpPr txBox="1"/>
              <p:nvPr/>
            </p:nvSpPr>
            <p:spPr>
              <a:xfrm>
                <a:off x="4588159" y="4271069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E292DF0-3DE0-41F5-8D42-BB325A5B1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59" y="4271069"/>
                <a:ext cx="1280900" cy="338554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8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 animBg="1"/>
      <p:bldP spid="58" grpId="0"/>
      <p:bldP spid="59" grpId="0"/>
      <p:bldP spid="60" grpId="0"/>
      <p:bldP spid="61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3BE7A2-41F8-481E-B323-551F33A51EA6}"/>
                  </a:ext>
                </a:extLst>
              </p:cNvPr>
              <p:cNvSpPr/>
              <p:nvPr/>
            </p:nvSpPr>
            <p:spPr bwMode="auto">
              <a:xfrm>
                <a:off x="337454" y="2420195"/>
                <a:ext cx="8469091" cy="2627235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Given a set of workers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/>
                  <a:t> and a set of dynamically appearing tasks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/>
                  <a:t>, we aims to design a privacy mechanism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sz="2400" dirty="0"/>
                  <a:t> such that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The mechanism guarantees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Indistinguishability of the locations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The mechanism enables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matching algorithms with minimum total distance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3BE7A2-41F8-481E-B323-551F33A51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454" y="2420195"/>
                <a:ext cx="8469091" cy="2627235"/>
              </a:xfrm>
              <a:prstGeom prst="rect">
                <a:avLst/>
              </a:prstGeom>
              <a:blipFill>
                <a:blip r:embed="rId3"/>
                <a:stretch>
                  <a:fillRect l="-860" t="-915" b="-5721"/>
                </a:stretch>
              </a:blip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The Privacy-preserving Online Minimum Bipartite Matching Problem is as follows.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Problem Definition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50FFE9F1-9D61-45CD-A7CF-510FC37B6E9A}"/>
              </a:ext>
            </a:extLst>
          </p:cNvPr>
          <p:cNvSpPr/>
          <p:nvPr/>
        </p:nvSpPr>
        <p:spPr bwMode="auto">
          <a:xfrm>
            <a:off x="649796" y="1989198"/>
            <a:ext cx="3084726" cy="445617"/>
          </a:xfrm>
          <a:prstGeom prst="trapezoid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方正正中黑简体" panose="02000000000000000000" pitchFamily="2" charset="-122"/>
                <a:cs typeface="Calibri" panose="020F0502020204030204" pitchFamily="34" charset="0"/>
              </a:rPr>
              <a:t>POMBM Problem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BF8CC5-FC8C-4DF4-80A3-F6A5CE07A951}"/>
              </a:ext>
            </a:extLst>
          </p:cNvPr>
          <p:cNvSpPr/>
          <p:nvPr/>
        </p:nvSpPr>
        <p:spPr bwMode="auto">
          <a:xfrm>
            <a:off x="5724128" y="5369490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Location Protection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from server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02CE6E-425C-4243-8084-AC9D5C7DB3CB}"/>
              </a:ext>
            </a:extLst>
          </p:cNvPr>
          <p:cNvSpPr/>
          <p:nvPr/>
        </p:nvSpPr>
        <p:spPr bwMode="auto">
          <a:xfrm>
            <a:off x="778498" y="5381510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Make effective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task assignment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5AAAB584-275F-4BE8-9BAC-4492217E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658704"/>
              </p:ext>
            </p:extLst>
          </p:nvPr>
        </p:nvGraphicFramePr>
        <p:xfrm>
          <a:off x="3447656" y="5426348"/>
          <a:ext cx="2179571" cy="86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28B0692-53C8-4A54-91A4-1A7C782D629D}"/>
              </a:ext>
            </a:extLst>
          </p:cNvPr>
          <p:cNvSpPr/>
          <p:nvPr/>
        </p:nvSpPr>
        <p:spPr bwMode="auto">
          <a:xfrm>
            <a:off x="5352436" y="3530177"/>
            <a:ext cx="2891972" cy="445617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3E72A2-AE34-4E45-A084-C0A8399C7D13}"/>
              </a:ext>
            </a:extLst>
          </p:cNvPr>
          <p:cNvSpPr/>
          <p:nvPr/>
        </p:nvSpPr>
        <p:spPr bwMode="auto">
          <a:xfrm>
            <a:off x="5580112" y="5299524"/>
            <a:ext cx="2952327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0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2641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We require a mechanism that satisfies </a:t>
            </a:r>
            <a:r>
              <a:rPr lang="en-US" altLang="zh-CN" dirty="0">
                <a:solidFill>
                  <a:srgbClr val="FF0000"/>
                </a:solidFill>
              </a:rPr>
              <a:t>Geo-Indistinguishability</a:t>
            </a:r>
            <a:r>
              <a:rPr lang="en-US" altLang="zh-CN" dirty="0"/>
              <a:t>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Problem Definition: Indistinguishability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C4BABD-2080-44BF-B01B-DDB97755BF63}"/>
              </a:ext>
            </a:extLst>
          </p:cNvPr>
          <p:cNvGrpSpPr/>
          <p:nvPr/>
        </p:nvGrpSpPr>
        <p:grpSpPr>
          <a:xfrm>
            <a:off x="566958" y="1924153"/>
            <a:ext cx="8119842" cy="1792879"/>
            <a:chOff x="1487473" y="1607819"/>
            <a:chExt cx="6963964" cy="17928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080D520-FCBC-41E2-BD7C-B33DE6CEA15D}"/>
                    </a:ext>
                  </a:extLst>
                </p:cNvPr>
                <p:cNvSpPr/>
                <p:nvPr/>
              </p:nvSpPr>
              <p:spPr bwMode="auto">
                <a:xfrm>
                  <a:off x="1487473" y="2038817"/>
                  <a:ext cx="6963964" cy="1361881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1" hangingPunct="1"/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 mechanism is Geo-Indistinguishable on metric space 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if for any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𝒵</m:t>
                      </m:r>
                    </m:oMath>
                  </a14:m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where </a:t>
                  </a:r>
                  <a14:m>
                    <m:oMath xmlns:m="http://schemas.openxmlformats.org/officeDocument/2006/math"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𝒵</m:t>
                      </m:r>
                    </m:oMath>
                  </a14:m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is the projection space,</a:t>
                  </a:r>
                </a:p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𝒳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altLang="zh-CN" sz="2400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080D520-FCBC-41E2-BD7C-B33DE6CEA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87473" y="2038817"/>
                  <a:ext cx="6963964" cy="1361881"/>
                </a:xfrm>
                <a:prstGeom prst="rect">
                  <a:avLst/>
                </a:prstGeom>
                <a:blipFill>
                  <a:blip r:embed="rId3"/>
                  <a:stretch>
                    <a:fillRect l="-897" t="-2174" r="-897"/>
                  </a:stretch>
                </a:blip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50FFE9F1-9D61-45CD-A7CF-510FC37B6E9A}"/>
                </a:ext>
              </a:extLst>
            </p:cNvPr>
            <p:cNvSpPr/>
            <p:nvPr/>
          </p:nvSpPr>
          <p:spPr bwMode="auto">
            <a:xfrm>
              <a:off x="1740835" y="1607819"/>
              <a:ext cx="2934503" cy="445617"/>
            </a:xfrm>
            <a:prstGeom prst="trapezoid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  <a:ea typeface="方正正中黑简体" panose="02000000000000000000" pitchFamily="2" charset="-122"/>
                  <a:cs typeface="Calibri" panose="020F0502020204030204" pitchFamily="34" charset="0"/>
                </a:rPr>
                <a:t>Geo-Indistinguishability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34CC7BA-83E8-4C05-A913-0B3A8FB4261B}"/>
                  </a:ext>
                </a:extLst>
              </p:cNvPr>
              <p:cNvSpPr/>
              <p:nvPr/>
            </p:nvSpPr>
            <p:spPr bwMode="auto">
              <a:xfrm>
                <a:off x="5718138" y="6003627"/>
                <a:ext cx="2934103" cy="77317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zh-CN" alt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𝓜</m:t>
                    </m:r>
                    <m:d>
                      <m:d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𝒛</m:t>
                        </m:r>
                      </m:e>
                    </m:d>
                  </m:oMath>
                </a14:m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: Probability of</a:t>
                </a:r>
              </a:p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𝒙</m:t>
                    </m:r>
                  </m:oMath>
                </a14:m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projected to point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𝒛</m:t>
                    </m:r>
                  </m:oMath>
                </a14:m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34CC7BA-83E8-4C05-A913-0B3A8FB42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8138" y="6003627"/>
                <a:ext cx="2934103" cy="773175"/>
              </a:xfrm>
              <a:prstGeom prst="rect">
                <a:avLst/>
              </a:prstGeom>
              <a:blipFill>
                <a:blip r:embed="rId4"/>
                <a:stretch>
                  <a:fillRect r="-3326" b="-102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0077D07-13B1-4C5E-B9A9-93101F08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70" y="3824323"/>
            <a:ext cx="4920719" cy="2921773"/>
          </a:xfrm>
          <a:prstGeom prst="rect">
            <a:avLst/>
          </a:prstGeom>
        </p:spPr>
      </p:pic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4D7A63FE-2A9E-4780-8AC5-BC6353645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8030"/>
            <a:ext cx="504056" cy="504056"/>
          </a:xfrm>
          <a:prstGeom prst="rect">
            <a:avLst/>
          </a:prstGeom>
        </p:spPr>
      </p:pic>
      <p:pic>
        <p:nvPicPr>
          <p:cNvPr id="18" name="图片 17" descr="图片包含 游戏机, 画&#10;&#10;描述已自动生成">
            <a:extLst>
              <a:ext uri="{FF2B5EF4-FFF2-40B4-BE49-F238E27FC236}">
                <a16:creationId xmlns:a16="http://schemas.microsoft.com/office/drawing/2014/main" id="{C405EE7C-3B12-405B-99D9-932FB0AF5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033181"/>
            <a:ext cx="504056" cy="504056"/>
          </a:xfrm>
          <a:prstGeom prst="rect">
            <a:avLst/>
          </a:prstGeom>
        </p:spPr>
      </p:pic>
      <p:pic>
        <p:nvPicPr>
          <p:cNvPr id="20" name="图片 19" descr="图片包含 游戏机, 钟表&#10;&#10;描述已自动生成">
            <a:extLst>
              <a:ext uri="{FF2B5EF4-FFF2-40B4-BE49-F238E27FC236}">
                <a16:creationId xmlns:a16="http://schemas.microsoft.com/office/drawing/2014/main" id="{9337460A-8815-45E3-BFDF-C354BABAB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65" y="6170032"/>
            <a:ext cx="576064" cy="57606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8C992B6-675F-4E8A-9139-71D3F948E02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380547" y="4582092"/>
            <a:ext cx="1255349" cy="703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E995CC-E5AA-413E-9D53-3631C6ABB3C2}"/>
              </a:ext>
            </a:extLst>
          </p:cNvPr>
          <p:cNvCxnSpPr>
            <a:cxnSpLocks/>
          </p:cNvCxnSpPr>
          <p:nvPr/>
        </p:nvCxnSpPr>
        <p:spPr>
          <a:xfrm flipV="1">
            <a:off x="2997459" y="5449946"/>
            <a:ext cx="710445" cy="8678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1A1724E-AD15-4C60-A914-DFB82FE1E076}"/>
              </a:ext>
            </a:extLst>
          </p:cNvPr>
          <p:cNvCxnSpPr>
            <a:cxnSpLocks/>
          </p:cNvCxnSpPr>
          <p:nvPr/>
        </p:nvCxnSpPr>
        <p:spPr>
          <a:xfrm>
            <a:off x="2319802" y="4787515"/>
            <a:ext cx="414795" cy="12620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7BB36F-02DC-4354-AA25-661FCFD59FE9}"/>
                  </a:ext>
                </a:extLst>
              </p:cNvPr>
              <p:cNvSpPr/>
              <p:nvPr/>
            </p:nvSpPr>
            <p:spPr>
              <a:xfrm>
                <a:off x="1427361" y="5255991"/>
                <a:ext cx="1163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𝒅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7BB36F-02DC-4354-AA25-661FCFD59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361" y="5255991"/>
                <a:ext cx="116397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14C5B64-F98B-4CF3-AF54-FED89299C0F4}"/>
                  </a:ext>
                </a:extLst>
              </p:cNvPr>
              <p:cNvSpPr/>
              <p:nvPr/>
            </p:nvSpPr>
            <p:spPr>
              <a:xfrm>
                <a:off x="2371768" y="4213942"/>
                <a:ext cx="49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14C5B64-F98B-4CF3-AF54-FED89299C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68" y="4213942"/>
                <a:ext cx="49237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3EC8347-C7D8-46D0-9276-0E9F4737D02F}"/>
                  </a:ext>
                </a:extLst>
              </p:cNvPr>
              <p:cNvSpPr/>
              <p:nvPr/>
            </p:nvSpPr>
            <p:spPr>
              <a:xfrm>
                <a:off x="3055844" y="6238292"/>
                <a:ext cx="4592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3EC8347-C7D8-46D0-9276-0E9F4737D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44" y="6238292"/>
                <a:ext cx="45929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451489D-4722-483D-A38E-078C930B3749}"/>
                  </a:ext>
                </a:extLst>
              </p:cNvPr>
              <p:cNvSpPr/>
              <p:nvPr/>
            </p:nvSpPr>
            <p:spPr>
              <a:xfrm>
                <a:off x="3983146" y="4863904"/>
                <a:ext cx="36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𝒛</m:t>
                      </m:r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451489D-4722-483D-A38E-078C930B3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146" y="4863904"/>
                <a:ext cx="36740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对话气泡: 矩形 31">
                <a:extLst>
                  <a:ext uri="{FF2B5EF4-FFF2-40B4-BE49-F238E27FC236}">
                    <a16:creationId xmlns:a16="http://schemas.microsoft.com/office/drawing/2014/main" id="{479868C4-BC5F-43D7-AD68-622F089211C8}"/>
                  </a:ext>
                </a:extLst>
              </p:cNvPr>
              <p:cNvSpPr/>
              <p:nvPr/>
            </p:nvSpPr>
            <p:spPr bwMode="auto">
              <a:xfrm>
                <a:off x="5064226" y="4504787"/>
                <a:ext cx="3672409" cy="857726"/>
              </a:xfrm>
              <a:prstGeom prst="wedgeRectCallout">
                <a:avLst>
                  <a:gd name="adj1" fmla="val -71566"/>
                  <a:gd name="adj2" fmla="val 42924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cannot be </a:t>
                </a:r>
                <a:r>
                  <a:rPr kumimoji="0" lang="en-US" altLang="zh-CN" sz="20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distin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-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guished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with high probability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32" name="对话气泡: 矩形 31">
                <a:extLst>
                  <a:ext uri="{FF2B5EF4-FFF2-40B4-BE49-F238E27FC236}">
                    <a16:creationId xmlns:a16="http://schemas.microsoft.com/office/drawing/2014/main" id="{479868C4-BC5F-43D7-AD68-622F08921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226" y="4504787"/>
                <a:ext cx="3672409" cy="857726"/>
              </a:xfrm>
              <a:prstGeom prst="wedgeRectCallout">
                <a:avLst>
                  <a:gd name="adj1" fmla="val -71566"/>
                  <a:gd name="adj2" fmla="val 42924"/>
                </a:avLst>
              </a:prstGeom>
              <a:blipFill>
                <a:blip r:embed="rId14"/>
                <a:stretch>
                  <a:fillRect r="-1226" b="-349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0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The Privacy-preserving Online Minimum Bipartite Matching Problem is as follows.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Problem Definition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C4BABD-2080-44BF-B01B-DDB97755BF63}"/>
              </a:ext>
            </a:extLst>
          </p:cNvPr>
          <p:cNvGrpSpPr/>
          <p:nvPr/>
        </p:nvGrpSpPr>
        <p:grpSpPr>
          <a:xfrm>
            <a:off x="337454" y="1989198"/>
            <a:ext cx="8469091" cy="3058232"/>
            <a:chOff x="1487474" y="1607819"/>
            <a:chExt cx="6869829" cy="3058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080D520-FCBC-41E2-BD7C-B33DE6CEA15D}"/>
                    </a:ext>
                  </a:extLst>
                </p:cNvPr>
                <p:cNvSpPr/>
                <p:nvPr/>
              </p:nvSpPr>
              <p:spPr bwMode="auto">
                <a:xfrm>
                  <a:off x="1487474" y="2038816"/>
                  <a:ext cx="6869829" cy="2627235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indent="0" eaLnBrk="1" hangingPunct="1">
                    <a:buNone/>
                  </a:pPr>
                  <a:r>
                    <a:rPr lang="en-US" altLang="zh-CN" sz="2400" dirty="0"/>
                    <a:t>Given a set of workers </a:t>
                  </a:r>
                  <a14:m>
                    <m:oMath xmlns:m="http://schemas.openxmlformats.org/officeDocument/2006/math"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altLang="zh-CN" sz="2400" dirty="0"/>
                    <a:t> and a set of dynamically appearing tasks </a:t>
                  </a:r>
                  <a14:m>
                    <m:oMath xmlns:m="http://schemas.openxmlformats.org/officeDocument/2006/math"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altLang="zh-CN" sz="2400" dirty="0"/>
                    <a:t>, we aims to design a privacy mechanism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</m:oMath>
                  </a14:m>
                  <a:r>
                    <a:rPr lang="en-US" altLang="zh-CN" sz="2400" dirty="0"/>
                    <a:t> such that</a:t>
                  </a:r>
                </a:p>
                <a:p>
                  <a:pPr marL="342900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altLang="zh-CN" sz="2400" dirty="0"/>
                    <a:t>The mechanism guarantees the </a:t>
                  </a:r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Indistinguishability of the locations</a:t>
                  </a:r>
                </a:p>
                <a:p>
                  <a:pPr marL="342900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altLang="zh-CN" sz="2400" dirty="0"/>
                    <a:t>The mechanism enables </a:t>
                  </a:r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matching algorithms with minimum total distance</a:t>
                  </a:r>
                </a:p>
                <a:p>
                  <a:pPr marL="0" indent="0" eaLnBrk="1" hangingPunct="1">
                    <a:buNone/>
                  </a:pPr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080D520-FCBC-41E2-BD7C-B33DE6CEA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87474" y="2038816"/>
                  <a:ext cx="6869829" cy="2627235"/>
                </a:xfrm>
                <a:prstGeom prst="rect">
                  <a:avLst/>
                </a:prstGeom>
                <a:blipFill>
                  <a:blip r:embed="rId3"/>
                  <a:stretch>
                    <a:fillRect l="-860" t="-915" b="-5721"/>
                  </a:stretch>
                </a:blip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50FFE9F1-9D61-45CD-A7CF-510FC37B6E9A}"/>
                </a:ext>
              </a:extLst>
            </p:cNvPr>
            <p:cNvSpPr/>
            <p:nvPr/>
          </p:nvSpPr>
          <p:spPr bwMode="auto">
            <a:xfrm>
              <a:off x="1740835" y="1607819"/>
              <a:ext cx="2502221" cy="445617"/>
            </a:xfrm>
            <a:prstGeom prst="trapezoid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  <a:ea typeface="方正正中黑简体" panose="02000000000000000000" pitchFamily="2" charset="-122"/>
                  <a:cs typeface="Calibri" panose="020F0502020204030204" pitchFamily="34" charset="0"/>
                </a:rPr>
                <a:t>POMBM Problem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1BF8CC5-FC8C-4DF4-80A3-F6A5CE07A951}"/>
              </a:ext>
            </a:extLst>
          </p:cNvPr>
          <p:cNvSpPr/>
          <p:nvPr/>
        </p:nvSpPr>
        <p:spPr bwMode="auto">
          <a:xfrm>
            <a:off x="5724128" y="5369490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Location protection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from server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02CE6E-425C-4243-8084-AC9D5C7DB3CB}"/>
              </a:ext>
            </a:extLst>
          </p:cNvPr>
          <p:cNvSpPr/>
          <p:nvPr/>
        </p:nvSpPr>
        <p:spPr bwMode="auto">
          <a:xfrm>
            <a:off x="778498" y="5381510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Make effective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task assignment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5AAAB584-275F-4BE8-9BAC-4492217EA506}"/>
              </a:ext>
            </a:extLst>
          </p:cNvPr>
          <p:cNvGraphicFramePr/>
          <p:nvPr/>
        </p:nvGraphicFramePr>
        <p:xfrm>
          <a:off x="3447656" y="5426348"/>
          <a:ext cx="2179571" cy="86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BF742FC-2C2E-44D5-BDA4-4506139022D9}"/>
              </a:ext>
            </a:extLst>
          </p:cNvPr>
          <p:cNvSpPr/>
          <p:nvPr/>
        </p:nvSpPr>
        <p:spPr bwMode="auto">
          <a:xfrm>
            <a:off x="621199" y="5299524"/>
            <a:ext cx="2952327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A73BC2A9-BE9F-4DD7-84FB-1908E81674C2}"/>
                  </a:ext>
                </a:extLst>
              </p:cNvPr>
              <p:cNvSpPr/>
              <p:nvPr/>
            </p:nvSpPr>
            <p:spPr bwMode="auto">
              <a:xfrm>
                <a:off x="6731330" y="4522994"/>
                <a:ext cx="2412670" cy="797049"/>
              </a:xfrm>
              <a:prstGeom prst="wedgeRectCallout">
                <a:avLst>
                  <a:gd name="adj1" fmla="val -67185"/>
                  <a:gd name="adj2" fmla="val -41900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altLang="zh-CN" sz="1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 Unicode MS" pitchFamily="50" charset="-127"/>
                                  <a:cs typeface="Arial Unicode MS" pitchFamily="50" charset="-127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 Unicode MS" pitchFamily="50" charset="-127"/>
                                  <a:cs typeface="Arial Unicode MS" pitchFamily="50" charset="-127"/>
                                </a:rPr>
                                <m:t>𝒘</m:t>
                              </m:r>
                              <m:r>
                                <a:rPr kumimoji="0" lang="en-US" altLang="zh-CN" sz="1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 Unicode MS" pitchFamily="50" charset="-127"/>
                                  <a:cs typeface="Arial Unicode MS" pitchFamily="50" charset="-127"/>
                                </a:rPr>
                                <m:t>,</m:t>
                              </m:r>
                              <m:r>
                                <a:rPr kumimoji="0" lang="en-US" altLang="zh-CN" sz="1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 Unicode MS" pitchFamily="50" charset="-127"/>
                                  <a:cs typeface="Arial Unicode MS" pitchFamily="50" charset="-127"/>
                                </a:rPr>
                                <m:t>𝒕</m:t>
                              </m:r>
                            </m:e>
                          </m:d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∈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𝑴</m:t>
                          </m:r>
                        </m:sub>
                        <m:sup/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𝒅𝒊𝒔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(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𝒘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,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𝒕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A73BC2A9-BE9F-4DD7-84FB-1908E8167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1330" y="4522994"/>
                <a:ext cx="2412670" cy="797049"/>
              </a:xfrm>
              <a:prstGeom prst="wedgeRectCallout">
                <a:avLst>
                  <a:gd name="adj1" fmla="val -67185"/>
                  <a:gd name="adj2" fmla="val -41900"/>
                </a:avLst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04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Background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  <a:r>
              <a:rPr lang="en-US" altLang="zh-CN" sz="3400" dirty="0"/>
              <a:t>and Motivation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Conclusions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4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Our solution is devised based on a tree-based framework.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Tree-based Framework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80BB5CF-0322-46EC-88C9-323710EC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91" y="2832103"/>
            <a:ext cx="1618384" cy="165243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3EF9CCB-D63E-4CDE-9022-817EC0D6F167}"/>
              </a:ext>
            </a:extLst>
          </p:cNvPr>
          <p:cNvSpPr txBox="1"/>
          <p:nvPr/>
        </p:nvSpPr>
        <p:spPr>
          <a:xfrm>
            <a:off x="863588" y="2510964"/>
            <a:ext cx="4154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①Construct and publish the HST</a:t>
            </a:r>
          </a:p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②Add noise by our mechanism</a:t>
            </a:r>
          </a:p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③Publish the obfuscated locations</a:t>
            </a:r>
          </a:p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 tasks/workers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3252F0-5BFC-405B-9C86-94B56BEE5FCD}"/>
              </a:ext>
            </a:extLst>
          </p:cNvPr>
          <p:cNvSpPr txBox="1"/>
          <p:nvPr/>
        </p:nvSpPr>
        <p:spPr>
          <a:xfrm>
            <a:off x="5060807" y="2276872"/>
            <a:ext cx="1248335" cy="46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692AC1-DDF6-492B-A290-A60843F245A4}"/>
              </a:ext>
            </a:extLst>
          </p:cNvPr>
          <p:cNvSpPr txBox="1"/>
          <p:nvPr/>
        </p:nvSpPr>
        <p:spPr>
          <a:xfrm>
            <a:off x="6737960" y="3918598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869B8C-0CD3-4738-92EF-E7EF9F0AFD03}"/>
              </a:ext>
            </a:extLst>
          </p:cNvPr>
          <p:cNvSpPr txBox="1"/>
          <p:nvPr/>
        </p:nvSpPr>
        <p:spPr>
          <a:xfrm>
            <a:off x="2824030" y="5127524"/>
            <a:ext cx="751731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602D13-5F37-4C57-B5F2-A3DEB87D69EE}"/>
              </a:ext>
            </a:extLst>
          </p:cNvPr>
          <p:cNvSpPr txBox="1"/>
          <p:nvPr/>
        </p:nvSpPr>
        <p:spPr>
          <a:xfrm>
            <a:off x="7206336" y="5212735"/>
            <a:ext cx="1074076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0F49F0F-0AFC-4578-8FC5-503896EE1928}"/>
              </a:ext>
            </a:extLst>
          </p:cNvPr>
          <p:cNvCxnSpPr>
            <a:cxnSpLocks/>
          </p:cNvCxnSpPr>
          <p:nvPr/>
        </p:nvCxnSpPr>
        <p:spPr>
          <a:xfrm>
            <a:off x="3375615" y="5334646"/>
            <a:ext cx="385221" cy="2167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7FC91F4-2F83-4EEC-9525-246B3FA31DE5}"/>
              </a:ext>
            </a:extLst>
          </p:cNvPr>
          <p:cNvCxnSpPr>
            <a:cxnSpLocks/>
          </p:cNvCxnSpPr>
          <p:nvPr/>
        </p:nvCxnSpPr>
        <p:spPr>
          <a:xfrm flipH="1">
            <a:off x="4337341" y="4307619"/>
            <a:ext cx="680803" cy="9519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C259D66-63A7-47F5-A2AC-D2E8708199A4}"/>
              </a:ext>
            </a:extLst>
          </p:cNvPr>
          <p:cNvSpPr txBox="1"/>
          <p:nvPr/>
        </p:nvSpPr>
        <p:spPr>
          <a:xfrm>
            <a:off x="4071661" y="4333315"/>
            <a:ext cx="478904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6CCCAD-1577-4A49-AB59-2EA09E507A8E}"/>
              </a:ext>
            </a:extLst>
          </p:cNvPr>
          <p:cNvSpPr txBox="1"/>
          <p:nvPr/>
        </p:nvSpPr>
        <p:spPr>
          <a:xfrm>
            <a:off x="4555908" y="4701599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C3A473C-E31D-4C59-A12F-0580C7612317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446365" y="4062743"/>
            <a:ext cx="1269399" cy="8168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9C68BAE-2E5A-4512-A952-D960A045874D}"/>
              </a:ext>
            </a:extLst>
          </p:cNvPr>
          <p:cNvSpPr txBox="1"/>
          <p:nvPr/>
        </p:nvSpPr>
        <p:spPr>
          <a:xfrm>
            <a:off x="6410751" y="4469390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47E65C-D649-4779-8B8C-E931CF65BE0A}"/>
              </a:ext>
            </a:extLst>
          </p:cNvPr>
          <p:cNvCxnSpPr>
            <a:cxnSpLocks/>
          </p:cNvCxnSpPr>
          <p:nvPr/>
        </p:nvCxnSpPr>
        <p:spPr>
          <a:xfrm>
            <a:off x="6296056" y="4181186"/>
            <a:ext cx="971897" cy="8043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FDFAE8F-632B-41B1-B57A-EB2F0A1855C8}"/>
              </a:ext>
            </a:extLst>
          </p:cNvPr>
          <p:cNvSpPr txBox="1"/>
          <p:nvPr/>
        </p:nvSpPr>
        <p:spPr>
          <a:xfrm>
            <a:off x="3495392" y="5886315"/>
            <a:ext cx="1156070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 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76FA3F-58AF-4CA2-B5EF-48C3B09E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3" y="4538714"/>
            <a:ext cx="600252" cy="68167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7B18407-D06E-49BD-B440-124B3B98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84" y="5298061"/>
            <a:ext cx="600254" cy="68167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1DF345-7D25-4AF6-BC8A-78980897D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13" y="4577886"/>
            <a:ext cx="600254" cy="68167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E2EF2FE-22DB-4F23-8324-B5AD467B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31" y="5439744"/>
            <a:ext cx="600254" cy="6816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81081418-2FAF-4EA2-9CF0-5EE636987052}"/>
              </a:ext>
            </a:extLst>
          </p:cNvPr>
          <p:cNvSpPr txBox="1"/>
          <p:nvPr/>
        </p:nvSpPr>
        <p:spPr>
          <a:xfrm>
            <a:off x="5800403" y="6049710"/>
            <a:ext cx="1074076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</a:t>
            </a:r>
          </a:p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AAF83F0-089B-4B16-B063-D84CF31D8E88}"/>
              </a:ext>
            </a:extLst>
          </p:cNvPr>
          <p:cNvCxnSpPr>
            <a:cxnSpLocks/>
          </p:cNvCxnSpPr>
          <p:nvPr/>
        </p:nvCxnSpPr>
        <p:spPr>
          <a:xfrm>
            <a:off x="6433225" y="4026809"/>
            <a:ext cx="919688" cy="7243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22C7658-1DA9-4157-B99A-D76B0C273E9B}"/>
              </a:ext>
            </a:extLst>
          </p:cNvPr>
          <p:cNvSpPr txBox="1"/>
          <p:nvPr/>
        </p:nvSpPr>
        <p:spPr>
          <a:xfrm>
            <a:off x="3346399" y="4959423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EEB39DD-AC2F-48CB-973E-A32ACDF01E4E}"/>
              </a:ext>
            </a:extLst>
          </p:cNvPr>
          <p:cNvCxnSpPr>
            <a:cxnSpLocks/>
          </p:cNvCxnSpPr>
          <p:nvPr/>
        </p:nvCxnSpPr>
        <p:spPr>
          <a:xfrm flipH="1">
            <a:off x="6737960" y="5551371"/>
            <a:ext cx="513082" cy="334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D69D626-685B-469F-9B49-A4EEDAD35E6A}"/>
              </a:ext>
            </a:extLst>
          </p:cNvPr>
          <p:cNvSpPr txBox="1"/>
          <p:nvPr/>
        </p:nvSpPr>
        <p:spPr>
          <a:xfrm>
            <a:off x="6701638" y="5269049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A020CEB-6B79-4B82-8124-9D2637551B32}"/>
              </a:ext>
            </a:extLst>
          </p:cNvPr>
          <p:cNvCxnSpPr>
            <a:cxnSpLocks/>
          </p:cNvCxnSpPr>
          <p:nvPr/>
        </p:nvCxnSpPr>
        <p:spPr>
          <a:xfrm>
            <a:off x="5932783" y="4485949"/>
            <a:ext cx="315648" cy="87171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375C810-63B6-4D22-BE0E-92AE1E96D83A}"/>
              </a:ext>
            </a:extLst>
          </p:cNvPr>
          <p:cNvSpPr txBox="1"/>
          <p:nvPr/>
        </p:nvSpPr>
        <p:spPr>
          <a:xfrm>
            <a:off x="6102508" y="4715337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5573402-BC8B-4F75-BD8E-239D2E678582}"/>
              </a:ext>
            </a:extLst>
          </p:cNvPr>
          <p:cNvSpPr txBox="1"/>
          <p:nvPr/>
        </p:nvSpPr>
        <p:spPr>
          <a:xfrm>
            <a:off x="3722388" y="3873791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81EB858-A63E-48DD-BEE4-C1339BD7799B}"/>
              </a:ext>
            </a:extLst>
          </p:cNvPr>
          <p:cNvCxnSpPr>
            <a:cxnSpLocks/>
          </p:cNvCxnSpPr>
          <p:nvPr/>
        </p:nvCxnSpPr>
        <p:spPr>
          <a:xfrm flipH="1">
            <a:off x="3420472" y="3887191"/>
            <a:ext cx="1215162" cy="7813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762B97-4EA0-4790-B3B6-0D0B25CC1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63" y="2095373"/>
            <a:ext cx="1992050" cy="1127775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A3CE2E-D4D1-4B9B-94BE-2881944DEB41}"/>
              </a:ext>
            </a:extLst>
          </p:cNvPr>
          <p:cNvCxnSpPr>
            <a:cxnSpLocks/>
          </p:cNvCxnSpPr>
          <p:nvPr/>
        </p:nvCxnSpPr>
        <p:spPr bwMode="auto">
          <a:xfrm>
            <a:off x="457200" y="2670560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57150" cap="flat" cmpd="sng" algn="ctr">
            <a:solidFill>
              <a:srgbClr val="B9251B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F25B90E-1CE7-4352-93CB-857F8C105B1E}"/>
              </a:ext>
            </a:extLst>
          </p:cNvPr>
          <p:cNvSpPr/>
          <p:nvPr/>
        </p:nvSpPr>
        <p:spPr bwMode="auto">
          <a:xfrm>
            <a:off x="922581" y="2506680"/>
            <a:ext cx="3491157" cy="3254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0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53" grpId="0"/>
      <p:bldP spid="55" grpId="0"/>
      <p:bldP spid="64" grpId="0"/>
      <p:bldP spid="66" grpId="0"/>
      <p:bldP spid="69" grpId="0"/>
      <p:bldP spid="70" grpId="0"/>
      <p:bldP spid="34" grpId="0" animBg="1"/>
      <p:bldP spid="3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HST Construction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D606C21-B762-4DD6-B505-34C2AA09A21D}"/>
                  </a:ext>
                </a:extLst>
              </p:cNvPr>
              <p:cNvSpPr/>
              <p:nvPr/>
            </p:nvSpPr>
            <p:spPr bwMode="auto">
              <a:xfrm>
                <a:off x="329602" y="1417332"/>
                <a:ext cx="8698596" cy="2011668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The Well-Separated Tree is a tree space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𝓣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embedded from an arbitrary space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such that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 Each leaf node corresponds to a point in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The distance </a:t>
                </a:r>
                <a:r>
                  <a:rPr lang="en-US" altLang="zh-CN" sz="2400" dirty="0"/>
                  <a:t>on the tree from a node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level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to its parent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D606C21-B762-4DD6-B505-34C2AA09A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602" y="1417332"/>
                <a:ext cx="8698596" cy="2011668"/>
              </a:xfrm>
              <a:prstGeom prst="rect">
                <a:avLst/>
              </a:prstGeom>
              <a:blipFill>
                <a:blip r:embed="rId3"/>
                <a:stretch>
                  <a:fillRect l="-837" t="-1190" b="-2083"/>
                </a:stretch>
              </a:blip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梯形 34">
            <a:extLst>
              <a:ext uri="{FF2B5EF4-FFF2-40B4-BE49-F238E27FC236}">
                <a16:creationId xmlns:a16="http://schemas.microsoft.com/office/drawing/2014/main" id="{5BB87F10-4335-467C-8AEE-6FDD6B45B23F}"/>
              </a:ext>
            </a:extLst>
          </p:cNvPr>
          <p:cNvSpPr/>
          <p:nvPr/>
        </p:nvSpPr>
        <p:spPr bwMode="auto">
          <a:xfrm>
            <a:off x="641944" y="986333"/>
            <a:ext cx="5514232" cy="445617"/>
          </a:xfrm>
          <a:prstGeom prst="trapezoid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方正正中黑简体" panose="02000000000000000000" pitchFamily="2" charset="-122"/>
                <a:cs typeface="Calibri" panose="020F0502020204030204" pitchFamily="34" charset="0"/>
              </a:rPr>
              <a:t>Hierarchical Well-Separated Tree (HST)</a:t>
            </a:r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70CBAFE6-57AE-4EEE-B5F7-DAB0AE13D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00" y="3885042"/>
            <a:ext cx="3993079" cy="26323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7C73C1-137B-4640-973F-04263FB6E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" y="3733193"/>
            <a:ext cx="2270084" cy="2011668"/>
          </a:xfrm>
          <a:prstGeom prst="rect">
            <a:avLst/>
          </a:prstGeom>
        </p:spPr>
      </p:pic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CB545EF-CF93-44B6-A8C6-329D4DC64092}"/>
              </a:ext>
            </a:extLst>
          </p:cNvPr>
          <p:cNvCxnSpPr>
            <a:cxnSpLocks/>
          </p:cNvCxnSpPr>
          <p:nvPr/>
        </p:nvCxnSpPr>
        <p:spPr bwMode="auto">
          <a:xfrm>
            <a:off x="3810736" y="5301208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4B0ED16A-069A-4FE2-ACC5-4E33252B55FE}"/>
              </a:ext>
            </a:extLst>
          </p:cNvPr>
          <p:cNvSpPr/>
          <p:nvPr/>
        </p:nvSpPr>
        <p:spPr bwMode="auto">
          <a:xfrm>
            <a:off x="4572060" y="6129251"/>
            <a:ext cx="4335966" cy="4337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F976C40-E599-476C-9022-4B0009F6EF2B}"/>
              </a:ext>
            </a:extLst>
          </p:cNvPr>
          <p:cNvCxnSpPr>
            <a:cxnSpLocks/>
          </p:cNvCxnSpPr>
          <p:nvPr/>
        </p:nvCxnSpPr>
        <p:spPr bwMode="auto">
          <a:xfrm>
            <a:off x="4678900" y="4698389"/>
            <a:ext cx="599932" cy="2160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B55A152-262F-4AC8-B002-66A40690C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60" y="5241328"/>
            <a:ext cx="2227047" cy="19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Augment the HST to a complete one by adding fake nodes.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HST Construction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70CBAFE6-57AE-4EEE-B5F7-DAB0AE13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0" y="2680823"/>
            <a:ext cx="3801507" cy="25060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86" y="2622673"/>
            <a:ext cx="4672558" cy="262235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521DE8A-4DBE-47AA-B20F-0B3AA36087A5}"/>
              </a:ext>
            </a:extLst>
          </p:cNvPr>
          <p:cNvCxnSpPr>
            <a:cxnSpLocks/>
          </p:cNvCxnSpPr>
          <p:nvPr/>
        </p:nvCxnSpPr>
        <p:spPr bwMode="auto">
          <a:xfrm>
            <a:off x="4223095" y="3919346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93AE7BB-19AE-4F79-A018-EEC36DEE5327}"/>
              </a:ext>
            </a:extLst>
          </p:cNvPr>
          <p:cNvSpPr txBox="1"/>
          <p:nvPr/>
        </p:nvSpPr>
        <p:spPr>
          <a:xfrm>
            <a:off x="5882348" y="5293795"/>
            <a:ext cx="208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complete HST</a:t>
            </a:r>
            <a:endParaRPr lang="zh-CN" altLang="en-US" sz="1800" b="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CC6172-1D1B-44E5-A5F8-7405923C982F}"/>
              </a:ext>
            </a:extLst>
          </p:cNvPr>
          <p:cNvSpPr txBox="1"/>
          <p:nvPr/>
        </p:nvSpPr>
        <p:spPr>
          <a:xfrm>
            <a:off x="1547664" y="529379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original HST</a:t>
            </a:r>
            <a:endParaRPr lang="zh-CN" altLang="en-US" sz="1800" b="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B6651E-4DC6-47B6-B4D8-3C206767485B}"/>
              </a:ext>
            </a:extLst>
          </p:cNvPr>
          <p:cNvSpPr/>
          <p:nvPr/>
        </p:nvSpPr>
        <p:spPr bwMode="auto">
          <a:xfrm>
            <a:off x="4860092" y="4876006"/>
            <a:ext cx="864036" cy="3690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35C517DC-960F-4B3E-9E65-9E6C39BF67BB}"/>
              </a:ext>
            </a:extLst>
          </p:cNvPr>
          <p:cNvSpPr/>
          <p:nvPr/>
        </p:nvSpPr>
        <p:spPr bwMode="auto">
          <a:xfrm>
            <a:off x="4434413" y="5394701"/>
            <a:ext cx="1217709" cy="338555"/>
          </a:xfrm>
          <a:prstGeom prst="wedgeRectCallout">
            <a:avLst>
              <a:gd name="adj1" fmla="val 21218"/>
              <a:gd name="adj2" fmla="val -79653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fake nodes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76039B0-D7A3-445F-9494-9964382F65C4}"/>
              </a:ext>
            </a:extLst>
          </p:cNvPr>
          <p:cNvSpPr/>
          <p:nvPr/>
        </p:nvSpPr>
        <p:spPr bwMode="auto">
          <a:xfrm>
            <a:off x="899592" y="3933850"/>
            <a:ext cx="2592288" cy="338555"/>
          </a:xfrm>
          <a:prstGeom prst="wedgeRectCallout">
            <a:avLst>
              <a:gd name="adj1" fmla="val -14056"/>
              <a:gd name="adj2" fmla="val -101260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 branches maximally 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3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Our solution is devised based on a tree-based framework.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Tree-based Framework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80BB5CF-0322-46EC-88C9-323710EC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91" y="2832103"/>
            <a:ext cx="1618384" cy="165243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3EF9CCB-D63E-4CDE-9022-817EC0D6F167}"/>
              </a:ext>
            </a:extLst>
          </p:cNvPr>
          <p:cNvSpPr txBox="1"/>
          <p:nvPr/>
        </p:nvSpPr>
        <p:spPr>
          <a:xfrm>
            <a:off x="863588" y="2510964"/>
            <a:ext cx="4154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①Construct and publish the HST</a:t>
            </a:r>
          </a:p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②Add noise by our mechanism</a:t>
            </a:r>
          </a:p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③Publish the obfuscated locations</a:t>
            </a:r>
          </a:p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 tasks/workers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3252F0-5BFC-405B-9C86-94B56BEE5FCD}"/>
              </a:ext>
            </a:extLst>
          </p:cNvPr>
          <p:cNvSpPr txBox="1"/>
          <p:nvPr/>
        </p:nvSpPr>
        <p:spPr>
          <a:xfrm>
            <a:off x="5060807" y="2276872"/>
            <a:ext cx="1248335" cy="46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692AC1-DDF6-492B-A290-A60843F245A4}"/>
              </a:ext>
            </a:extLst>
          </p:cNvPr>
          <p:cNvSpPr txBox="1"/>
          <p:nvPr/>
        </p:nvSpPr>
        <p:spPr>
          <a:xfrm>
            <a:off x="6737960" y="3918598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869B8C-0CD3-4738-92EF-E7EF9F0AFD03}"/>
              </a:ext>
            </a:extLst>
          </p:cNvPr>
          <p:cNvSpPr txBox="1"/>
          <p:nvPr/>
        </p:nvSpPr>
        <p:spPr>
          <a:xfrm>
            <a:off x="2824030" y="5127524"/>
            <a:ext cx="751731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602D13-5F37-4C57-B5F2-A3DEB87D69EE}"/>
              </a:ext>
            </a:extLst>
          </p:cNvPr>
          <p:cNvSpPr txBox="1"/>
          <p:nvPr/>
        </p:nvSpPr>
        <p:spPr>
          <a:xfrm>
            <a:off x="7206336" y="5212735"/>
            <a:ext cx="1074076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0F49F0F-0AFC-4578-8FC5-503896EE1928}"/>
              </a:ext>
            </a:extLst>
          </p:cNvPr>
          <p:cNvCxnSpPr>
            <a:cxnSpLocks/>
          </p:cNvCxnSpPr>
          <p:nvPr/>
        </p:nvCxnSpPr>
        <p:spPr>
          <a:xfrm>
            <a:off x="3375615" y="5334646"/>
            <a:ext cx="385221" cy="2167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7FC91F4-2F83-4EEC-9525-246B3FA31DE5}"/>
              </a:ext>
            </a:extLst>
          </p:cNvPr>
          <p:cNvCxnSpPr>
            <a:cxnSpLocks/>
          </p:cNvCxnSpPr>
          <p:nvPr/>
        </p:nvCxnSpPr>
        <p:spPr>
          <a:xfrm flipH="1">
            <a:off x="4337341" y="4307619"/>
            <a:ext cx="680803" cy="9519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C259D66-63A7-47F5-A2AC-D2E8708199A4}"/>
              </a:ext>
            </a:extLst>
          </p:cNvPr>
          <p:cNvSpPr txBox="1"/>
          <p:nvPr/>
        </p:nvSpPr>
        <p:spPr>
          <a:xfrm>
            <a:off x="4071661" y="4333315"/>
            <a:ext cx="478904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6CCCAD-1577-4A49-AB59-2EA09E507A8E}"/>
              </a:ext>
            </a:extLst>
          </p:cNvPr>
          <p:cNvSpPr txBox="1"/>
          <p:nvPr/>
        </p:nvSpPr>
        <p:spPr>
          <a:xfrm>
            <a:off x="4555908" y="4701599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C3A473C-E31D-4C59-A12F-0580C7612317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446365" y="4062743"/>
            <a:ext cx="1269399" cy="8168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9C68BAE-2E5A-4512-A952-D960A045874D}"/>
              </a:ext>
            </a:extLst>
          </p:cNvPr>
          <p:cNvSpPr txBox="1"/>
          <p:nvPr/>
        </p:nvSpPr>
        <p:spPr>
          <a:xfrm>
            <a:off x="6410751" y="4469390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47E65C-D649-4779-8B8C-E931CF65BE0A}"/>
              </a:ext>
            </a:extLst>
          </p:cNvPr>
          <p:cNvCxnSpPr>
            <a:cxnSpLocks/>
          </p:cNvCxnSpPr>
          <p:nvPr/>
        </p:nvCxnSpPr>
        <p:spPr>
          <a:xfrm>
            <a:off x="6296056" y="4181186"/>
            <a:ext cx="971897" cy="8043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FDFAE8F-632B-41B1-B57A-EB2F0A1855C8}"/>
              </a:ext>
            </a:extLst>
          </p:cNvPr>
          <p:cNvSpPr txBox="1"/>
          <p:nvPr/>
        </p:nvSpPr>
        <p:spPr>
          <a:xfrm>
            <a:off x="3495392" y="5886315"/>
            <a:ext cx="1156070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 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76FA3F-58AF-4CA2-B5EF-48C3B09E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3" y="4538714"/>
            <a:ext cx="600252" cy="68167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7B18407-D06E-49BD-B440-124B3B98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84" y="5298061"/>
            <a:ext cx="600254" cy="68167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1DF345-7D25-4AF6-BC8A-78980897D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13" y="4577886"/>
            <a:ext cx="600254" cy="68167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E2EF2FE-22DB-4F23-8324-B5AD467B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31" y="5439744"/>
            <a:ext cx="600254" cy="6816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81081418-2FAF-4EA2-9CF0-5EE636987052}"/>
              </a:ext>
            </a:extLst>
          </p:cNvPr>
          <p:cNvSpPr txBox="1"/>
          <p:nvPr/>
        </p:nvSpPr>
        <p:spPr>
          <a:xfrm>
            <a:off x="5800403" y="6049710"/>
            <a:ext cx="1074076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</a:t>
            </a:r>
          </a:p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AAF83F0-089B-4B16-B063-D84CF31D8E88}"/>
              </a:ext>
            </a:extLst>
          </p:cNvPr>
          <p:cNvCxnSpPr>
            <a:cxnSpLocks/>
          </p:cNvCxnSpPr>
          <p:nvPr/>
        </p:nvCxnSpPr>
        <p:spPr>
          <a:xfrm>
            <a:off x="6433225" y="4026809"/>
            <a:ext cx="919688" cy="7243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22C7658-1DA9-4157-B99A-D76B0C273E9B}"/>
              </a:ext>
            </a:extLst>
          </p:cNvPr>
          <p:cNvSpPr txBox="1"/>
          <p:nvPr/>
        </p:nvSpPr>
        <p:spPr>
          <a:xfrm>
            <a:off x="3346399" y="4959423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EEB39DD-AC2F-48CB-973E-A32ACDF01E4E}"/>
              </a:ext>
            </a:extLst>
          </p:cNvPr>
          <p:cNvCxnSpPr>
            <a:cxnSpLocks/>
          </p:cNvCxnSpPr>
          <p:nvPr/>
        </p:nvCxnSpPr>
        <p:spPr>
          <a:xfrm flipH="1">
            <a:off x="6737960" y="5551371"/>
            <a:ext cx="513082" cy="334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D69D626-685B-469F-9B49-A4EEDAD35E6A}"/>
              </a:ext>
            </a:extLst>
          </p:cNvPr>
          <p:cNvSpPr txBox="1"/>
          <p:nvPr/>
        </p:nvSpPr>
        <p:spPr>
          <a:xfrm>
            <a:off x="6701638" y="5269049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A020CEB-6B79-4B82-8124-9D2637551B32}"/>
              </a:ext>
            </a:extLst>
          </p:cNvPr>
          <p:cNvCxnSpPr>
            <a:cxnSpLocks/>
          </p:cNvCxnSpPr>
          <p:nvPr/>
        </p:nvCxnSpPr>
        <p:spPr>
          <a:xfrm>
            <a:off x="5932783" y="4485949"/>
            <a:ext cx="315648" cy="87171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375C810-63B6-4D22-BE0E-92AE1E96D83A}"/>
              </a:ext>
            </a:extLst>
          </p:cNvPr>
          <p:cNvSpPr txBox="1"/>
          <p:nvPr/>
        </p:nvSpPr>
        <p:spPr>
          <a:xfrm>
            <a:off x="6102508" y="4715337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5573402-BC8B-4F75-BD8E-239D2E678582}"/>
              </a:ext>
            </a:extLst>
          </p:cNvPr>
          <p:cNvSpPr txBox="1"/>
          <p:nvPr/>
        </p:nvSpPr>
        <p:spPr>
          <a:xfrm>
            <a:off x="3722388" y="3873791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81EB858-A63E-48DD-BEE4-C1339BD7799B}"/>
              </a:ext>
            </a:extLst>
          </p:cNvPr>
          <p:cNvCxnSpPr>
            <a:cxnSpLocks/>
          </p:cNvCxnSpPr>
          <p:nvPr/>
        </p:nvCxnSpPr>
        <p:spPr>
          <a:xfrm flipH="1">
            <a:off x="3420472" y="3887191"/>
            <a:ext cx="1215162" cy="7813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762B97-4EA0-4790-B3B6-0D0B25CC1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63" y="2095373"/>
            <a:ext cx="1992050" cy="1127775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A3CE2E-D4D1-4B9B-94BE-2881944DEB41}"/>
              </a:ext>
            </a:extLst>
          </p:cNvPr>
          <p:cNvCxnSpPr>
            <a:cxnSpLocks/>
          </p:cNvCxnSpPr>
          <p:nvPr/>
        </p:nvCxnSpPr>
        <p:spPr bwMode="auto">
          <a:xfrm>
            <a:off x="457200" y="2907417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57150" cap="flat" cmpd="sng" algn="ctr">
            <a:solidFill>
              <a:srgbClr val="B9251B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F25B90E-1CE7-4352-93CB-857F8C105B1E}"/>
              </a:ext>
            </a:extLst>
          </p:cNvPr>
          <p:cNvSpPr/>
          <p:nvPr/>
        </p:nvSpPr>
        <p:spPr bwMode="auto">
          <a:xfrm>
            <a:off x="922581" y="2743537"/>
            <a:ext cx="3649419" cy="5858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Background and Motivation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Conclusions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Main Idea: Project the exact location to one of the </a:t>
            </a:r>
            <a:r>
              <a:rPr lang="en-US" altLang="zh-CN" b="1" dirty="0"/>
              <a:t>leaf nodes </a:t>
            </a:r>
            <a:r>
              <a:rPr lang="en-US" altLang="zh-CN" dirty="0"/>
              <a:t>such that Geo-I is satisfied.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/>
              <a:t>Privacy Mechanism </a:t>
            </a:r>
            <a:r>
              <a:rPr lang="en-US" altLang="zh-CN" sz="3600" b="0" dirty="0"/>
              <a:t>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2" y="342900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2000282" y="6574885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A941F63-7549-46B0-89FE-73E125015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793372"/>
            <a:ext cx="6881924" cy="1496064"/>
          </a:xfrm>
          <a:prstGeom prst="rect">
            <a:avLst/>
          </a:prstGeom>
        </p:spPr>
      </p:pic>
      <p:sp>
        <p:nvSpPr>
          <p:cNvPr id="4" name="左中括号 3">
            <a:extLst>
              <a:ext uri="{FF2B5EF4-FFF2-40B4-BE49-F238E27FC236}">
                <a16:creationId xmlns:a16="http://schemas.microsoft.com/office/drawing/2014/main" id="{B256438D-AC05-4F2A-A7AA-58061A0DCAE4}"/>
              </a:ext>
            </a:extLst>
          </p:cNvPr>
          <p:cNvSpPr/>
          <p:nvPr/>
        </p:nvSpPr>
        <p:spPr bwMode="auto">
          <a:xfrm rot="16200000">
            <a:off x="4353635" y="4005511"/>
            <a:ext cx="144016" cy="499473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B47B2A-6995-4EAA-839A-48453B27F98A}"/>
              </a:ext>
            </a:extLst>
          </p:cNvPr>
          <p:cNvSpPr/>
          <p:nvPr/>
        </p:nvSpPr>
        <p:spPr bwMode="auto">
          <a:xfrm>
            <a:off x="4572000" y="3838481"/>
            <a:ext cx="4452252" cy="11115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How to determine the probability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that the exact location </a:t>
            </a: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is projected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 to the leaf nodes?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  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05D9942-C5ED-4231-88BD-A1DCE64CE2C8}"/>
              </a:ext>
            </a:extLst>
          </p:cNvPr>
          <p:cNvSpPr/>
          <p:nvPr/>
        </p:nvSpPr>
        <p:spPr bwMode="auto">
          <a:xfrm>
            <a:off x="347288" y="5841367"/>
            <a:ext cx="1296144" cy="360040"/>
          </a:xfrm>
          <a:prstGeom prst="wedgeRectCallout">
            <a:avLst>
              <a:gd name="adj1" fmla="val 62077"/>
              <a:gd name="adj2" fmla="val 34961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Exact node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1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Assign different projection weights to leaf nodes based on </a:t>
            </a:r>
            <a:r>
              <a:rPr lang="en-US" altLang="zh-CN" dirty="0">
                <a:solidFill>
                  <a:srgbClr val="FF0000"/>
                </a:solidFill>
              </a:rPr>
              <a:t>the distance to the exact node</a:t>
            </a:r>
            <a:r>
              <a:rPr lang="en-US" altLang="zh-CN" dirty="0"/>
              <a:t>.</a:t>
            </a:r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3209971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299768" y="6237352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B0DD0017-1F48-4BFF-92B0-8461E41B7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19485"/>
                  </p:ext>
                </p:extLst>
              </p:nvPr>
            </p:nvGraphicFramePr>
            <p:xfrm>
              <a:off x="5716366" y="2009055"/>
              <a:ext cx="2664296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B0DD0017-1F48-4BFF-92B0-8461E41B7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19485"/>
                  </p:ext>
                </p:extLst>
              </p:nvPr>
            </p:nvGraphicFramePr>
            <p:xfrm>
              <a:off x="5716366" y="2009055"/>
              <a:ext cx="2664296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" t="-105970" r="-77510" b="-4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" t="-209091" r="-7751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" t="-309091" r="-7751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" t="-402985" r="-77510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" t="-510606" r="-7751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575556" y="6057332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048780" y="5954492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1970180" y="5651756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16982" y="4934262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7592EE-CD3D-4C86-929F-BC56E7D7B3E2}"/>
                  </a:ext>
                </a:extLst>
              </p:cNvPr>
              <p:cNvSpPr/>
              <p:nvPr/>
            </p:nvSpPr>
            <p:spPr bwMode="auto">
              <a:xfrm>
                <a:off x="3988990" y="4894091"/>
                <a:ext cx="4968552" cy="112298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Observation: </a:t>
                </a:r>
              </a:p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Leaf nodes’ distance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depends on</a:t>
                </a:r>
              </a:p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their least common ancestor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𝒐</m:t>
                        </m:r>
                      </m:e>
                      <m:sub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7592EE-CD3D-4C86-929F-BC56E7D7B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8990" y="4894091"/>
                <a:ext cx="4968552" cy="1122987"/>
              </a:xfrm>
              <a:prstGeom prst="rect">
                <a:avLst/>
              </a:prstGeom>
              <a:blipFill>
                <a:blip r:embed="rId5"/>
                <a:stretch>
                  <a:fillRect l="-1227" b="-4891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AA968287-5C0C-4F4A-806F-145F7E20B39E}"/>
                  </a:ext>
                </a:extLst>
              </p:cNvPr>
              <p:cNvSpPr/>
              <p:nvPr/>
            </p:nvSpPr>
            <p:spPr bwMode="auto">
              <a:xfrm>
                <a:off x="617828" y="3617182"/>
                <a:ext cx="2606180" cy="765836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Least common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ancestor of</a:t>
                </a:r>
                <a:r>
                  <a:rPr kumimoji="0" lang="en-US" altLang="zh-CN" sz="18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𝒐</m:t>
                        </m:r>
                      </m:e>
                      <m:sub>
                        <m:r>
                          <a:rPr kumimoji="0" lang="en-US" altLang="zh-CN" sz="18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𝒇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𝟑</m:t>
                        </m:r>
                      </m:sub>
                    </m:sSub>
                  </m:oMath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AA968287-5C0C-4F4A-806F-145F7E20B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828" y="3617182"/>
                <a:ext cx="2606180" cy="765836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48F6971-AEEE-411B-B306-F1D250FD18CE}"/>
              </a:ext>
            </a:extLst>
          </p:cNvPr>
          <p:cNvSpPr/>
          <p:nvPr/>
        </p:nvSpPr>
        <p:spPr bwMode="auto">
          <a:xfrm>
            <a:off x="584466" y="4593320"/>
            <a:ext cx="486236" cy="4539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8D70CF-6DFC-4C33-A620-ED4124E72012}"/>
              </a:ext>
            </a:extLst>
          </p:cNvPr>
          <p:cNvSpPr/>
          <p:nvPr/>
        </p:nvSpPr>
        <p:spPr bwMode="auto">
          <a:xfrm>
            <a:off x="108910" y="5805345"/>
            <a:ext cx="370367" cy="4539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C4A15A-0709-4248-BC5B-E14D59A8F2FF}"/>
              </a:ext>
            </a:extLst>
          </p:cNvPr>
          <p:cNvSpPr/>
          <p:nvPr/>
        </p:nvSpPr>
        <p:spPr bwMode="auto">
          <a:xfrm>
            <a:off x="1086225" y="5805344"/>
            <a:ext cx="370367" cy="4539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">
                <a:extLst>
                  <a:ext uri="{FF2B5EF4-FFF2-40B4-BE49-F238E27FC236}">
                    <a16:creationId xmlns:a16="http://schemas.microsoft.com/office/drawing/2014/main" id="{2E5567C0-C379-4745-AF10-237EE85B48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117250"/>
                  </p:ext>
                </p:extLst>
              </p:nvPr>
            </p:nvGraphicFramePr>
            <p:xfrm>
              <a:off x="5436097" y="2009055"/>
              <a:ext cx="2944566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00199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44367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">
                <a:extLst>
                  <a:ext uri="{FF2B5EF4-FFF2-40B4-BE49-F238E27FC236}">
                    <a16:creationId xmlns:a16="http://schemas.microsoft.com/office/drawing/2014/main" id="{2E5567C0-C379-4745-AF10-237EE85B48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117250"/>
                  </p:ext>
                </p:extLst>
              </p:nvPr>
            </p:nvGraphicFramePr>
            <p:xfrm>
              <a:off x="5436097" y="2009055"/>
              <a:ext cx="2944566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00199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44367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105970" r="-64865" b="-4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209091" r="-6486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309091" r="-6486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402985" r="-64865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510606" r="-64865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Key Point:  Assign different projection weights to leaf nodes based on </a:t>
            </a:r>
            <a:r>
              <a:rPr lang="en-US" altLang="zh-CN" dirty="0">
                <a:solidFill>
                  <a:srgbClr val="FF0000"/>
                </a:solidFill>
              </a:rPr>
              <a:t>the distance to the exact node</a:t>
            </a:r>
            <a:r>
              <a:rPr lang="en-US" altLang="zh-CN" dirty="0"/>
              <a:t>.</a:t>
            </a:r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3209971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299768" y="6237352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575556" y="6057332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048780" y="5954492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1970180" y="5651756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16982" y="4934262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9D985E-C712-4908-B35E-674CEA825431}"/>
                  </a:ext>
                </a:extLst>
              </p:cNvPr>
              <p:cNvSpPr/>
              <p:nvPr/>
            </p:nvSpPr>
            <p:spPr>
              <a:xfrm>
                <a:off x="409428" y="6332083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9D985E-C712-4908-B35E-674CEA825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8" y="6332083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E915CF1-0CF9-48F5-B67A-BFB505FAF428}"/>
                  </a:ext>
                </a:extLst>
              </p:cNvPr>
              <p:cNvSpPr/>
              <p:nvPr/>
            </p:nvSpPr>
            <p:spPr>
              <a:xfrm>
                <a:off x="848702" y="6350168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E915CF1-0CF9-48F5-B67A-BFB505FA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02" y="6350168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5BFAE24-D45A-47C7-9ECA-1C218C000638}"/>
                  </a:ext>
                </a:extLst>
              </p:cNvPr>
              <p:cNvSpPr/>
              <p:nvPr/>
            </p:nvSpPr>
            <p:spPr>
              <a:xfrm>
                <a:off x="1758938" y="633208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5BFAE24-D45A-47C7-9ECA-1C218C000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38" y="633208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DBF9A51-A96F-4638-8D3E-C381D3BC9D47}"/>
                  </a:ext>
                </a:extLst>
              </p:cNvPr>
              <p:cNvSpPr/>
              <p:nvPr/>
            </p:nvSpPr>
            <p:spPr>
              <a:xfrm>
                <a:off x="3852040" y="633208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DBF9A51-A96F-4638-8D3E-C381D3BC9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40" y="6332082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98">
                <a:extLst>
                  <a:ext uri="{FF2B5EF4-FFF2-40B4-BE49-F238E27FC236}">
                    <a16:creationId xmlns:a16="http://schemas.microsoft.com/office/drawing/2014/main" id="{1A331EFD-1DB9-484C-A61C-54791B063D87}"/>
                  </a:ext>
                </a:extLst>
              </p:cNvPr>
              <p:cNvSpPr/>
              <p:nvPr/>
            </p:nvSpPr>
            <p:spPr bwMode="auto">
              <a:xfrm>
                <a:off x="3419872" y="4572981"/>
                <a:ext cx="5168160" cy="811367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L</m:t>
                        </m:r>
                      </m:e>
                      <m:sub>
                        <m:r>
                          <a:rPr lang="en-US" altLang="zh-CN" sz="24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: the set of leaf nodes whose LCA with the exact node is</a:t>
                </a:r>
                <a:r>
                  <a:rPr kumimoji="0" lang="en-US" altLang="zh-CN" sz="2400" b="1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kern="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located at level 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  <a:sym typeface="+mn-lt"/>
                      </a:rPr>
                      <m:t>𝒊</m:t>
                    </m:r>
                  </m:oMath>
                </a14:m>
                <a:r>
                  <a:rPr kumimoji="0" lang="en-US" altLang="zh-CN" sz="2400" b="1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矩形 98">
                <a:extLst>
                  <a:ext uri="{FF2B5EF4-FFF2-40B4-BE49-F238E27FC236}">
                    <a16:creationId xmlns:a16="http://schemas.microsoft.com/office/drawing/2014/main" id="{1A331EFD-1DB9-484C-A61C-54791B063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9872" y="4572981"/>
                <a:ext cx="5168160" cy="8113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4CFBDE8-77AA-486A-84BE-C3BAF91802F3}"/>
                  </a:ext>
                </a:extLst>
              </p:cNvPr>
              <p:cNvSpPr/>
              <p:nvPr/>
            </p:nvSpPr>
            <p:spPr>
              <a:xfrm>
                <a:off x="3916993" y="5497337"/>
                <a:ext cx="4677088" cy="1089254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altLang="zh-CN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𝑐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nodes exactly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The distance between the exact node and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i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  <a:sym typeface="+mn-lt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+2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  <a:sym typeface="+mn-lt"/>
                      </a:rPr>
                      <m:t>−4</m:t>
                    </m:r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4CFBDE8-77AA-486A-84BE-C3BAF918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993" y="5497337"/>
                <a:ext cx="4677088" cy="1089254"/>
              </a:xfrm>
              <a:prstGeom prst="rect">
                <a:avLst/>
              </a:prstGeom>
              <a:blipFill>
                <a:blip r:embed="rId10"/>
                <a:stretch>
                  <a:fillRect l="-1039" t="-1105" r="-1039" b="-3867"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E902F49-2810-4208-9F9D-D1D44052F641}"/>
                  </a:ext>
                </a:extLst>
              </p:cNvPr>
              <p:cNvSpPr txBox="1"/>
              <p:nvPr/>
            </p:nvSpPr>
            <p:spPr>
              <a:xfrm>
                <a:off x="46898" y="2924944"/>
                <a:ext cx="3444982" cy="5261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E902F49-2810-4208-9F9D-D1D4405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8" y="2924944"/>
                <a:ext cx="3444982" cy="5261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2BE98174-5689-4C53-8970-FC871718DB06}"/>
                  </a:ext>
                </a:extLst>
              </p:cNvPr>
              <p:cNvSpPr/>
              <p:nvPr/>
            </p:nvSpPr>
            <p:spPr bwMode="auto">
              <a:xfrm>
                <a:off x="158796" y="4559148"/>
                <a:ext cx="2797568" cy="675365"/>
              </a:xfrm>
              <a:prstGeom prst="wedgeRectCallout">
                <a:avLst>
                  <a:gd name="adj1" fmla="val -14230"/>
                  <a:gd name="adj2" fmla="val -150047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 projection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weight of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𝑳</m:t>
                        </m:r>
                      </m:e>
                      <m:sub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𝒊</m:t>
                        </m:r>
                      </m:sub>
                    </m:sSub>
                  </m:oMath>
                </a14:m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2BE98174-5689-4C53-8970-FC871718D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796" y="4559148"/>
                <a:ext cx="2797568" cy="675365"/>
              </a:xfrm>
              <a:prstGeom prst="wedgeRectCallout">
                <a:avLst>
                  <a:gd name="adj1" fmla="val -14230"/>
                  <a:gd name="adj2" fmla="val -150047"/>
                </a:avLst>
              </a:prstGeom>
              <a:blipFill>
                <a:blip r:embed="rId12"/>
                <a:stretch>
                  <a:fillRect l="-1518" b="-8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8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98">
                <a:extLst>
                  <a:ext uri="{FF2B5EF4-FFF2-40B4-BE49-F238E27FC236}">
                    <a16:creationId xmlns:a16="http://schemas.microsoft.com/office/drawing/2014/main" id="{DA81FAFC-1DB2-4DBA-A50F-C0266F7D824F}"/>
                  </a:ext>
                </a:extLst>
              </p:cNvPr>
              <p:cNvSpPr/>
              <p:nvPr/>
            </p:nvSpPr>
            <p:spPr bwMode="auto">
              <a:xfrm>
                <a:off x="3419872" y="4572981"/>
                <a:ext cx="5168160" cy="811367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L</m:t>
                        </m:r>
                      </m:e>
                      <m:sub>
                        <m:r>
                          <a:rPr lang="en-US" altLang="zh-CN" sz="24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  <a:sym typeface="+mn-lt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: the set of leaf nodes whose LCA with the exact node is</a:t>
                </a:r>
                <a:r>
                  <a:rPr kumimoji="0" lang="en-US" altLang="zh-CN" sz="2400" b="1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kern="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located at level 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  <a:sym typeface="+mn-lt"/>
                      </a:rPr>
                      <m:t>𝒊</m:t>
                    </m:r>
                  </m:oMath>
                </a14:m>
                <a:r>
                  <a:rPr kumimoji="0" lang="en-US" altLang="zh-CN" sz="2400" b="1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矩形 98">
                <a:extLst>
                  <a:ext uri="{FF2B5EF4-FFF2-40B4-BE49-F238E27FC236}">
                    <a16:creationId xmlns:a16="http://schemas.microsoft.com/office/drawing/2014/main" id="{DA81FAFC-1DB2-4DBA-A50F-C0266F7D8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9872" y="4572981"/>
                <a:ext cx="5168160" cy="8113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Key Point:  Assign different projection weights to leaf nodes based on </a:t>
            </a:r>
            <a:r>
              <a:rPr lang="en-US" altLang="zh-CN" dirty="0">
                <a:solidFill>
                  <a:srgbClr val="FF0000"/>
                </a:solidFill>
              </a:rPr>
              <a:t>the distance to the exact node</a:t>
            </a:r>
            <a:r>
              <a:rPr lang="en-US" altLang="zh-CN" dirty="0"/>
              <a:t>.</a:t>
            </a:r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C13AC6-4AC0-4DE1-BEDE-2DC36BD8CF2D}"/>
                  </a:ext>
                </a:extLst>
              </p:cNvPr>
              <p:cNvSpPr txBox="1"/>
              <p:nvPr/>
            </p:nvSpPr>
            <p:spPr>
              <a:xfrm>
                <a:off x="46898" y="2924944"/>
                <a:ext cx="3444982" cy="526106"/>
              </a:xfrm>
              <a:prstGeom prst="rect">
                <a:avLst/>
              </a:prstGeom>
              <a:noFill/>
              <a:ln w="12700">
                <a:solidFill>
                  <a:srgbClr val="E6E6E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C13AC6-4AC0-4DE1-BEDE-2DC36BD8C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8" y="2924944"/>
                <a:ext cx="3444982" cy="526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E6E6E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72C63D0-557A-4FE9-A7C0-F4466DDF725F}"/>
                  </a:ext>
                </a:extLst>
              </p:cNvPr>
              <p:cNvSpPr/>
              <p:nvPr/>
            </p:nvSpPr>
            <p:spPr bwMode="auto">
              <a:xfrm>
                <a:off x="158796" y="4559148"/>
                <a:ext cx="2797568" cy="675365"/>
              </a:xfrm>
              <a:prstGeom prst="wedgeRectCallout">
                <a:avLst>
                  <a:gd name="adj1" fmla="val -14230"/>
                  <a:gd name="adj2" fmla="val -150047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 projection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weight of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𝑳</m:t>
                        </m:r>
                      </m:e>
                      <m:sub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𝒊</m:t>
                        </m:r>
                      </m:sub>
                    </m:sSub>
                  </m:oMath>
                </a14:m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72C63D0-557A-4FE9-A7C0-F4466DDF7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796" y="4559148"/>
                <a:ext cx="2797568" cy="675365"/>
              </a:xfrm>
              <a:prstGeom prst="wedgeRectCallout">
                <a:avLst>
                  <a:gd name="adj1" fmla="val -14230"/>
                  <a:gd name="adj2" fmla="val -150047"/>
                </a:avLst>
              </a:prstGeom>
              <a:blipFill>
                <a:blip r:embed="rId5"/>
                <a:stretch>
                  <a:fillRect l="-1518" b="-888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67C9A9-BB18-4D51-AB3B-9EFC3E0470DF}"/>
                  </a:ext>
                </a:extLst>
              </p:cNvPr>
              <p:cNvSpPr txBox="1"/>
              <p:nvPr/>
            </p:nvSpPr>
            <p:spPr>
              <a:xfrm>
                <a:off x="3535978" y="2212422"/>
                <a:ext cx="1656184" cy="76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67C9A9-BB18-4D51-AB3B-9EFC3E047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78" y="2212422"/>
                <a:ext cx="1656184" cy="76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244B3E37-7FEF-4AA4-B260-7D2A63A0F439}"/>
                  </a:ext>
                </a:extLst>
              </p:cNvPr>
              <p:cNvSpPr/>
              <p:nvPr/>
            </p:nvSpPr>
            <p:spPr bwMode="auto">
              <a:xfrm>
                <a:off x="5360238" y="2076309"/>
                <a:ext cx="3326562" cy="763992"/>
              </a:xfrm>
              <a:prstGeom prst="wedgeRectCallout">
                <a:avLst>
                  <a:gd name="adj1" fmla="val -58350"/>
                  <a:gd name="adj2" fmla="val 14070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probability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of a node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𝑳</m:t>
                        </m:r>
                      </m:e>
                      <m:sub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being projected to</a:t>
                </a:r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244B3E37-7FEF-4AA4-B260-7D2A63A0F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0238" y="2076309"/>
                <a:ext cx="3326562" cy="763992"/>
              </a:xfrm>
              <a:prstGeom prst="wedgeRectCallout">
                <a:avLst>
                  <a:gd name="adj1" fmla="val -58350"/>
                  <a:gd name="adj2" fmla="val 14070"/>
                </a:avLst>
              </a:prstGeom>
              <a:blipFill>
                <a:blip r:embed="rId7"/>
                <a:stretch>
                  <a:fillRect r="-842" b="-1023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09E7A75-AEF4-4C4D-8389-4A81BE4ED76B}"/>
                  </a:ext>
                </a:extLst>
              </p:cNvPr>
              <p:cNvSpPr txBox="1"/>
              <p:nvPr/>
            </p:nvSpPr>
            <p:spPr>
              <a:xfrm>
                <a:off x="3175709" y="3451050"/>
                <a:ext cx="3494867" cy="96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𝑾𝑻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09E7A75-AEF4-4C4D-8389-4A81BE4E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09" y="3451050"/>
                <a:ext cx="3494867" cy="963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CEE90460-07D9-40C8-987D-5E1D52792C7E}"/>
              </a:ext>
            </a:extLst>
          </p:cNvPr>
          <p:cNvSpPr/>
          <p:nvPr/>
        </p:nvSpPr>
        <p:spPr bwMode="auto">
          <a:xfrm>
            <a:off x="6871309" y="3480895"/>
            <a:ext cx="2016224" cy="675365"/>
          </a:xfrm>
          <a:prstGeom prst="wedgeRectCallout">
            <a:avLst>
              <a:gd name="adj1" fmla="val -62550"/>
              <a:gd name="adj2" fmla="val 13798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Total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weight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of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all leaf nodes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1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B0DD0017-1F48-4BFF-92B0-8461E41B7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953927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B0DD0017-1F48-4BFF-92B0-8461E41B7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953927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79878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67247"/>
              </p:ext>
            </p:extLst>
          </p:nvPr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06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361C71B7-C8CD-43FA-9E2B-F00C6DACA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081736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361C71B7-C8CD-43FA-9E2B-F00C6DACA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081736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42604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/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/>
              <p:nvPr/>
            </p:nvSpPr>
            <p:spPr bwMode="auto">
              <a:xfrm>
                <a:off x="5532091" y="883098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𝒆</m:t>
                          </m:r>
                        </m:e>
                        <m:sup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091" y="883098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22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47613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/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B1474E79-D39D-4557-8273-02A7DEC368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B1474E79-D39D-4557-8273-02A7DEC368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/>
              <p:nvPr/>
            </p:nvSpPr>
            <p:spPr bwMode="auto">
              <a:xfrm>
                <a:off x="5520355" y="137787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𝒆</m:t>
                          </m:r>
                        </m:e>
                        <m:sup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−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0355" y="137787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84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39346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/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08E95F10-9B5B-4862-BE24-ED5CEDE2D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">
                <a:extLst>
                  <a:ext uri="{FF2B5EF4-FFF2-40B4-BE49-F238E27FC236}">
                    <a16:creationId xmlns:a16="http://schemas.microsoft.com/office/drawing/2014/main" id="{08E95F10-9B5B-4862-BE24-ED5CEDE2D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/>
              <p:nvPr/>
            </p:nvSpPr>
            <p:spPr bwMode="auto">
              <a:xfrm>
                <a:off x="5461357" y="180346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𝒆</m:t>
                          </m:r>
                        </m:e>
                        <m:sup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−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𝟏𝟐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1357" y="180346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552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21253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/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3">
                <a:extLst>
                  <a:ext uri="{FF2B5EF4-FFF2-40B4-BE49-F238E27FC236}">
                    <a16:creationId xmlns:a16="http://schemas.microsoft.com/office/drawing/2014/main" id="{2178749F-8D54-484F-967C-5C08B28E5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3">
                <a:extLst>
                  <a:ext uri="{FF2B5EF4-FFF2-40B4-BE49-F238E27FC236}">
                    <a16:creationId xmlns:a16="http://schemas.microsoft.com/office/drawing/2014/main" id="{2178749F-8D54-484F-967C-5C08B28E5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/>
              <p:nvPr/>
            </p:nvSpPr>
            <p:spPr bwMode="auto">
              <a:xfrm>
                <a:off x="5478225" y="222722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𝒆</m:t>
                          </m:r>
                        </m:e>
                        <m:sup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−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𝟐𝟖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225" y="222722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47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/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820608"/>
              </p:ext>
            </p:extLst>
          </p:nvPr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3">
                <a:extLst>
                  <a:ext uri="{FF2B5EF4-FFF2-40B4-BE49-F238E27FC236}">
                    <a16:creationId xmlns:a16="http://schemas.microsoft.com/office/drawing/2014/main" id="{ADF181BA-16DB-4BB5-91CF-728360DE26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3">
                <a:extLst>
                  <a:ext uri="{FF2B5EF4-FFF2-40B4-BE49-F238E27FC236}">
                    <a16:creationId xmlns:a16="http://schemas.microsoft.com/office/drawing/2014/main" id="{ADF181BA-16DB-4BB5-91CF-728360DE26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591479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/>
              <p:nvPr/>
            </p:nvSpPr>
            <p:spPr bwMode="auto">
              <a:xfrm>
                <a:off x="5515163" y="263691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𝒆</m:t>
                          </m:r>
                        </m:e>
                        <m:sup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−</m:t>
                          </m:r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𝟔𝟎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EB613E85-7D92-4DB3-936D-5CDABAF3F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5163" y="2636912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55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Spatial Crowdsourcing has penetrated in our life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Background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文本框 56">
            <a:extLst>
              <a:ext uri="{FF2B5EF4-FFF2-40B4-BE49-F238E27FC236}">
                <a16:creationId xmlns:a16="http://schemas.microsoft.com/office/drawing/2014/main" id="{E76ACD0C-893F-4B38-A834-771B39D83586}"/>
              </a:ext>
            </a:extLst>
          </p:cNvPr>
          <p:cNvSpPr txBox="1"/>
          <p:nvPr/>
        </p:nvSpPr>
        <p:spPr>
          <a:xfrm>
            <a:off x="457200" y="2066125"/>
            <a:ext cx="2390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Taxi</a:t>
            </a:r>
            <a:r>
              <a:rPr lang="zh-CN" altLang="en-US" sz="2400" dirty="0"/>
              <a:t> </a:t>
            </a:r>
            <a:r>
              <a:rPr lang="en-US" altLang="zh-CN" sz="2400" dirty="0"/>
              <a:t>Calling</a:t>
            </a:r>
            <a:endParaRPr lang="zh-CN" altLang="en-US" sz="2400" dirty="0"/>
          </a:p>
        </p:txBody>
      </p:sp>
      <p:sp>
        <p:nvSpPr>
          <p:cNvPr id="6" name="文本框 56">
            <a:extLst>
              <a:ext uri="{FF2B5EF4-FFF2-40B4-BE49-F238E27FC236}">
                <a16:creationId xmlns:a16="http://schemas.microsoft.com/office/drawing/2014/main" id="{59529A23-1F05-437B-B0A7-C55CABEDEC94}"/>
              </a:ext>
            </a:extLst>
          </p:cNvPr>
          <p:cNvSpPr txBox="1"/>
          <p:nvPr/>
        </p:nvSpPr>
        <p:spPr>
          <a:xfrm>
            <a:off x="3299415" y="2060848"/>
            <a:ext cx="2390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Food Delivery</a:t>
            </a:r>
            <a:endParaRPr lang="zh-CN" altLang="en-US" sz="2400" dirty="0"/>
          </a:p>
        </p:txBody>
      </p:sp>
      <p:sp>
        <p:nvSpPr>
          <p:cNvPr id="7" name="文本框 56">
            <a:extLst>
              <a:ext uri="{FF2B5EF4-FFF2-40B4-BE49-F238E27FC236}">
                <a16:creationId xmlns:a16="http://schemas.microsoft.com/office/drawing/2014/main" id="{7FF89199-5AB5-4179-958E-EC26961461FE}"/>
              </a:ext>
            </a:extLst>
          </p:cNvPr>
          <p:cNvSpPr txBox="1"/>
          <p:nvPr/>
        </p:nvSpPr>
        <p:spPr>
          <a:xfrm>
            <a:off x="6141630" y="2060849"/>
            <a:ext cx="239081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Logistics</a:t>
            </a:r>
            <a:endParaRPr lang="zh-CN" altLang="en-US" sz="2400" dirty="0"/>
          </a:p>
        </p:txBody>
      </p:sp>
      <p:pic>
        <p:nvPicPr>
          <p:cNvPr id="1026" name="Picture 2" descr="Image result for uber">
            <a:extLst>
              <a:ext uri="{FF2B5EF4-FFF2-40B4-BE49-F238E27FC236}">
                <a16:creationId xmlns:a16="http://schemas.microsoft.com/office/drawing/2014/main" id="{EB0FB021-BD51-474F-8DC0-4FFE8FC9C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2198" r="5718" b="11127"/>
          <a:stretch/>
        </p:blipFill>
        <p:spPr bwMode="auto">
          <a:xfrm>
            <a:off x="570884" y="2639394"/>
            <a:ext cx="2160000" cy="12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idi">
            <a:extLst>
              <a:ext uri="{FF2B5EF4-FFF2-40B4-BE49-F238E27FC236}">
                <a16:creationId xmlns:a16="http://schemas.microsoft.com/office/drawing/2014/main" id="{BC855268-F956-4363-8860-28C53EF4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4" y="3935807"/>
            <a:ext cx="2160000" cy="14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yft">
            <a:extLst>
              <a:ext uri="{FF2B5EF4-FFF2-40B4-BE49-F238E27FC236}">
                <a16:creationId xmlns:a16="http://schemas.microsoft.com/office/drawing/2014/main" id="{EA74159C-52C6-4EC9-9858-A57A838BB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b="13861"/>
          <a:stretch/>
        </p:blipFill>
        <p:spPr bwMode="auto">
          <a:xfrm>
            <a:off x="570884" y="5364095"/>
            <a:ext cx="2160000" cy="13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rubhub">
            <a:extLst>
              <a:ext uri="{FF2B5EF4-FFF2-40B4-BE49-F238E27FC236}">
                <a16:creationId xmlns:a16="http://schemas.microsoft.com/office/drawing/2014/main" id="{F80DD866-1B7D-40CF-B940-CFBB09624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7" b="9817"/>
          <a:stretch/>
        </p:blipFill>
        <p:spPr bwMode="auto">
          <a:xfrm>
            <a:off x="3399414" y="2650739"/>
            <a:ext cx="2160240" cy="12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yelp">
            <a:extLst>
              <a:ext uri="{FF2B5EF4-FFF2-40B4-BE49-F238E27FC236}">
                <a16:creationId xmlns:a16="http://schemas.microsoft.com/office/drawing/2014/main" id="{8D395D03-355C-41D3-8F77-7610ABCC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14" y="3948166"/>
            <a:ext cx="2160240" cy="14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ted Parcel Service">
            <a:extLst>
              <a:ext uri="{FF2B5EF4-FFF2-40B4-BE49-F238E27FC236}">
                <a16:creationId xmlns:a16="http://schemas.microsoft.com/office/drawing/2014/main" id="{A5257490-D951-4BB8-800F-8C076803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7605"/>
          <a:stretch/>
        </p:blipFill>
        <p:spPr bwMode="auto">
          <a:xfrm>
            <a:off x="6228184" y="2646691"/>
            <a:ext cx="2160240" cy="13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HL">
            <a:extLst>
              <a:ext uri="{FF2B5EF4-FFF2-40B4-BE49-F238E27FC236}">
                <a16:creationId xmlns:a16="http://schemas.microsoft.com/office/drawing/2014/main" id="{E03BD78E-F3B1-4627-8B38-AAF3BE867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0" b="19551"/>
          <a:stretch/>
        </p:blipFill>
        <p:spPr bwMode="auto">
          <a:xfrm>
            <a:off x="6228184" y="3954281"/>
            <a:ext cx="2160240" cy="137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edEx">
            <a:extLst>
              <a:ext uri="{FF2B5EF4-FFF2-40B4-BE49-F238E27FC236}">
                <a16:creationId xmlns:a16="http://schemas.microsoft.com/office/drawing/2014/main" id="{9CF37F2D-0176-4947-AE77-2F1308406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 b="18229"/>
          <a:stretch/>
        </p:blipFill>
        <p:spPr bwMode="auto">
          <a:xfrm>
            <a:off x="6228184" y="5334058"/>
            <a:ext cx="2160240" cy="14062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doordash”的图片搜索结果">
            <a:extLst>
              <a:ext uri="{FF2B5EF4-FFF2-40B4-BE49-F238E27FC236}">
                <a16:creationId xmlns:a16="http://schemas.microsoft.com/office/drawing/2014/main" id="{83EB577C-FB0D-4870-8BF1-05C09A800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r="10020"/>
          <a:stretch/>
        </p:blipFill>
        <p:spPr bwMode="auto">
          <a:xfrm>
            <a:off x="3399413" y="5354300"/>
            <a:ext cx="2160240" cy="139382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96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44852"/>
              </p:ext>
            </p:extLst>
          </p:nvPr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29854"/>
              </p:ext>
            </p:extLst>
          </p:nvPr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3">
                <a:extLst>
                  <a:ext uri="{FF2B5EF4-FFF2-40B4-BE49-F238E27FC236}">
                    <a16:creationId xmlns:a16="http://schemas.microsoft.com/office/drawing/2014/main" id="{E227BD91-0631-4FF7-BD5D-CE8F6283F4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1878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3">
                <a:extLst>
                  <a:ext uri="{FF2B5EF4-FFF2-40B4-BE49-F238E27FC236}">
                    <a16:creationId xmlns:a16="http://schemas.microsoft.com/office/drawing/2014/main" id="{E227BD91-0631-4FF7-BD5D-CE8F6283F4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1878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86E413-91D9-498A-B022-542EC12D69BB}"/>
                  </a:ext>
                </a:extLst>
              </p:cNvPr>
              <p:cNvSpPr/>
              <p:nvPr/>
            </p:nvSpPr>
            <p:spPr bwMode="auto">
              <a:xfrm>
                <a:off x="3246538" y="3503356"/>
                <a:ext cx="3526119" cy="875281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𝑾𝑻</m:t>
                      </m:r>
                      <m:r>
                        <a:rPr lang="en-US" altLang="zh-CN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𝟓𝟑𝟐</m:t>
                      </m:r>
                    </m:oMath>
                  </m:oMathPara>
                </a14:m>
                <a:endParaRPr lang="zh-CN" alt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86E413-91D9-498A-B022-542EC12D6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6538" y="3503356"/>
                <a:ext cx="3526119" cy="8752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87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An Example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B9AA8-3D49-40B1-AC76-C3A3ADE3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" y="2717330"/>
            <a:ext cx="5394244" cy="302738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FBB01B-E8AA-4AD2-877E-C33B954D9C13}"/>
              </a:ext>
            </a:extLst>
          </p:cNvPr>
          <p:cNvCxnSpPr>
            <a:cxnSpLocks/>
          </p:cNvCxnSpPr>
          <p:nvPr/>
        </p:nvCxnSpPr>
        <p:spPr>
          <a:xfrm flipH="1">
            <a:off x="378132" y="5744711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>
            <a:extLst>
              <a:ext uri="{FF2B5EF4-FFF2-40B4-BE49-F238E27FC236}">
                <a16:creationId xmlns:a16="http://schemas.microsoft.com/office/drawing/2014/main" id="{72CB4EBF-4962-4C88-B4BE-045FDFF6F21C}"/>
              </a:ext>
            </a:extLst>
          </p:cNvPr>
          <p:cNvSpPr/>
          <p:nvPr/>
        </p:nvSpPr>
        <p:spPr bwMode="auto">
          <a:xfrm rot="16200000">
            <a:off x="653920" y="5564691"/>
            <a:ext cx="144016" cy="36004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6C7D84A1-8B06-4685-AA0C-F7F6306840F5}"/>
              </a:ext>
            </a:extLst>
          </p:cNvPr>
          <p:cNvSpPr/>
          <p:nvPr/>
        </p:nvSpPr>
        <p:spPr bwMode="auto">
          <a:xfrm rot="16200000">
            <a:off x="1127144" y="5461851"/>
            <a:ext cx="144016" cy="56572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48AFA856-07CA-4802-A77A-E6ED153FD1CF}"/>
              </a:ext>
            </a:extLst>
          </p:cNvPr>
          <p:cNvSpPr/>
          <p:nvPr/>
        </p:nvSpPr>
        <p:spPr bwMode="auto">
          <a:xfrm rot="16200000">
            <a:off x="2048544" y="5159115"/>
            <a:ext cx="144016" cy="117119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546462FE-6329-481B-AD60-28A6082ED063}"/>
              </a:ext>
            </a:extLst>
          </p:cNvPr>
          <p:cNvSpPr/>
          <p:nvPr/>
        </p:nvSpPr>
        <p:spPr bwMode="auto">
          <a:xfrm rot="16200000">
            <a:off x="3995346" y="4441621"/>
            <a:ext cx="144016" cy="2606180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DCBB420-D78F-4E3A-8502-DE6FFBEF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/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5833C32-52AE-4B10-9465-60B8380B4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2" y="5839442"/>
                <a:ext cx="4165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/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7B07B02-5BD2-4B1A-8FAD-E9C505E24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6" y="5857527"/>
                <a:ext cx="4165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/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5B22DD-7007-4D97-9026-25636B9B8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2" y="5839441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/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2A2DF46-25BA-4CD0-B650-144AA5A3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04" y="5839441"/>
                <a:ext cx="4165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/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DA80C-B1F5-4EE7-8855-0A0F9575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51" y="4013005"/>
                <a:ext cx="2024849" cy="453907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/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D26407-6561-44C4-BF86-0741C98F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16" y="4783971"/>
                <a:ext cx="1656184" cy="652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6604992-F581-40C3-B17E-9DB5143D3F82}"/>
              </a:ext>
            </a:extLst>
          </p:cNvPr>
          <p:cNvGraphicFramePr>
            <a:graphicFrameLocks noGrp="1"/>
          </p:cNvGraphicFramePr>
          <p:nvPr/>
        </p:nvGraphicFramePr>
        <p:xfrm>
          <a:off x="6754442" y="1120697"/>
          <a:ext cx="1152128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385412460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39810E2F-A8D9-4661-A939-094BA137BF49}"/>
              </a:ext>
            </a:extLst>
          </p:cNvPr>
          <p:cNvGraphicFramePr>
            <a:graphicFrameLocks noGrp="1"/>
          </p:cNvGraphicFramePr>
          <p:nvPr/>
        </p:nvGraphicFramePr>
        <p:xfrm>
          <a:off x="7906570" y="1118354"/>
          <a:ext cx="936104" cy="2421486"/>
        </p:xfrm>
        <a:graphic>
          <a:graphicData uri="http://schemas.openxmlformats.org/drawingml/2006/table">
            <a:tbl>
              <a:tblPr firstRow="1" bandRow="1">
                <a:solidFill>
                  <a:srgbClr val="00B0F0"/>
                </a:solidFill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754108592"/>
                    </a:ext>
                  </a:extLst>
                </a:gridCol>
              </a:tblGrid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76816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57733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01515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2550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0237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64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/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solidFill>
                <a:srgbClr val="AACBE2">
                  <a:lumMod val="75000"/>
                </a:srgb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anchor="ctr" anchorCtr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𝝐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20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ea"/>
                          <a:sym typeface="+mn-lt"/>
                        </a:rPr>
                        <m:t>𝟏</m:t>
                      </m:r>
                    </m:oMath>
                  </m:oMathPara>
                </a14:m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3" name="矩形 98">
                <a:extLst>
                  <a:ext uri="{FF2B5EF4-FFF2-40B4-BE49-F238E27FC236}">
                    <a16:creationId xmlns:a16="http://schemas.microsoft.com/office/drawing/2014/main" id="{E9A688AD-2A84-462F-90F0-8E5B76EB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37" y="1432688"/>
                <a:ext cx="858186" cy="3804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098925DD-CB11-44B5-84F7-801242DEBD7B}"/>
              </a:ext>
            </a:extLst>
          </p:cNvPr>
          <p:cNvSpPr txBox="1"/>
          <p:nvPr/>
        </p:nvSpPr>
        <p:spPr>
          <a:xfrm>
            <a:off x="7913940" y="1537712"/>
            <a:ext cx="928734" cy="200212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3">
                <a:extLst>
                  <a:ext uri="{FF2B5EF4-FFF2-40B4-BE49-F238E27FC236}">
                    <a16:creationId xmlns:a16="http://schemas.microsoft.com/office/drawing/2014/main" id="{03DACC72-AE38-4545-94B5-984E84D5D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1878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3">
                <a:extLst>
                  <a:ext uri="{FF2B5EF4-FFF2-40B4-BE49-F238E27FC236}">
                    <a16:creationId xmlns:a16="http://schemas.microsoft.com/office/drawing/2014/main" id="{03DACC72-AE38-4545-94B5-984E84D5D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1878"/>
                  </p:ext>
                </p:extLst>
              </p:nvPr>
            </p:nvGraphicFramePr>
            <p:xfrm>
              <a:off x="3779912" y="1120697"/>
              <a:ext cx="2974530" cy="2421486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1854431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1120099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</a:tblGrid>
                  <a:tr h="40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distance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109091" r="-6163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205970" r="-61639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310606" r="-61639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404478" r="-61639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4035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28" t="-512121" r="-6163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8883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Proof of Geo-Indistinguishability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1E2E827-E162-4C98-94A7-FA015DF2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3" y="1381229"/>
            <a:ext cx="5631050" cy="1224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/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/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BC8F5B1-94E5-49C5-AEBA-7EDE23B3465B}"/>
                  </a:ext>
                </a:extLst>
              </p:cNvPr>
              <p:cNvSpPr/>
              <p:nvPr/>
            </p:nvSpPr>
            <p:spPr>
              <a:xfrm>
                <a:off x="1349967" y="3843687"/>
                <a:ext cx="2793714" cy="429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𝓜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𝒍𝒗𝒍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BC8F5B1-94E5-49C5-AEBA-7EDE23B34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67" y="3843687"/>
                <a:ext cx="2793714" cy="429669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DA0BD2EE-1540-4E95-8099-78DCA9F1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911" y="3540486"/>
            <a:ext cx="3897056" cy="2187123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841F78D-53F5-4C47-AD82-99DB792162D8}"/>
              </a:ext>
            </a:extLst>
          </p:cNvPr>
          <p:cNvCxnSpPr>
            <a:cxnSpLocks/>
          </p:cNvCxnSpPr>
          <p:nvPr/>
        </p:nvCxnSpPr>
        <p:spPr>
          <a:xfrm flipH="1">
            <a:off x="5115385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909B3-C786-48E1-AD46-AC18EA2DB409}"/>
                  </a:ext>
                </a:extLst>
              </p:cNvPr>
              <p:cNvSpPr txBox="1"/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909B3-C786-48E1-AD46-AC18EA2DB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C5A19A0-0FD2-47E8-8B1D-B7B4840171EA}"/>
              </a:ext>
            </a:extLst>
          </p:cNvPr>
          <p:cNvCxnSpPr>
            <a:cxnSpLocks/>
          </p:cNvCxnSpPr>
          <p:nvPr/>
        </p:nvCxnSpPr>
        <p:spPr>
          <a:xfrm flipH="1">
            <a:off x="8616618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2579DC-EBDD-49CB-BA82-4B29255B66AE}"/>
                  </a:ext>
                </a:extLst>
              </p:cNvPr>
              <p:cNvSpPr txBox="1"/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2579DC-EBDD-49CB-BA82-4B29255B6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9CCB711-0344-4968-9369-AF54440BED04}"/>
                  </a:ext>
                </a:extLst>
              </p:cNvPr>
              <p:cNvSpPr/>
              <p:nvPr/>
            </p:nvSpPr>
            <p:spPr>
              <a:xfrm>
                <a:off x="879463" y="2914873"/>
                <a:ext cx="38970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𝒍𝒗𝒍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: level of the least common ancestor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CN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1800" dirty="0"/>
                  <a:t> 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9CCB711-0344-4968-9369-AF54440BE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3" y="2914873"/>
                <a:ext cx="3897056" cy="646331"/>
              </a:xfrm>
              <a:prstGeom prst="rect">
                <a:avLst/>
              </a:prstGeom>
              <a:blipFill>
                <a:blip r:embed="rId10"/>
                <a:stretch>
                  <a:fillRect l="-125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59E6CFE-80E9-4643-9BF2-690B982B151C}"/>
              </a:ext>
            </a:extLst>
          </p:cNvPr>
          <p:cNvSpPr/>
          <p:nvPr/>
        </p:nvSpPr>
        <p:spPr>
          <a:xfrm>
            <a:off x="4371135" y="5204062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Level 0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AC3B307-0486-4B03-9368-EE9FA2A52EAE}"/>
              </a:ext>
            </a:extLst>
          </p:cNvPr>
          <p:cNvSpPr/>
          <p:nvPr/>
        </p:nvSpPr>
        <p:spPr>
          <a:xfrm>
            <a:off x="4419915" y="4807504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Level 1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08ED600-6627-4E84-9C35-D3BDEADABE1F}"/>
              </a:ext>
            </a:extLst>
          </p:cNvPr>
          <p:cNvSpPr/>
          <p:nvPr/>
        </p:nvSpPr>
        <p:spPr>
          <a:xfrm>
            <a:off x="4521568" y="4343954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Level 2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D39D87-3A4F-4478-A352-B6CA7E320F57}"/>
              </a:ext>
            </a:extLst>
          </p:cNvPr>
          <p:cNvSpPr/>
          <p:nvPr/>
        </p:nvSpPr>
        <p:spPr>
          <a:xfrm>
            <a:off x="4634158" y="3967802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Level 3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AF7AC1E-345B-42C1-9CBB-43C956802126}"/>
              </a:ext>
            </a:extLst>
          </p:cNvPr>
          <p:cNvSpPr/>
          <p:nvPr/>
        </p:nvSpPr>
        <p:spPr>
          <a:xfrm>
            <a:off x="5089836" y="3375756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Level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A909352-9172-41D8-AF49-4F2A28581C20}"/>
                  </a:ext>
                </a:extLst>
              </p:cNvPr>
              <p:cNvSpPr/>
              <p:nvPr/>
            </p:nvSpPr>
            <p:spPr>
              <a:xfrm>
                <a:off x="1349967" y="4544371"/>
                <a:ext cx="2843407" cy="438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𝓜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𝒍𝒗𝒍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A909352-9172-41D8-AF49-4F2A28581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67" y="4544371"/>
                <a:ext cx="2843407" cy="438518"/>
              </a:xfrm>
              <a:prstGeom prst="rect">
                <a:avLst/>
              </a:prstGeom>
              <a:blipFill>
                <a:blip r:embed="rId11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AA9FF2-E49C-4618-AEAD-1DDADBB81536}"/>
                  </a:ext>
                </a:extLst>
              </p:cNvPr>
              <p:cNvSpPr txBox="1"/>
              <p:nvPr/>
            </p:nvSpPr>
            <p:spPr>
              <a:xfrm>
                <a:off x="5161736" y="2951307"/>
                <a:ext cx="1314014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𝒍𝒗𝒍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AA9FF2-E49C-4618-AEAD-1DDADBB81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36" y="2951307"/>
                <a:ext cx="131401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64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Proof of Geo-Indistinguishability</a:t>
                </a:r>
              </a:p>
              <a:p>
                <a:pPr eaLnBrk="1" hangingPunct="1"/>
                <a:endParaRPr lang="en-US" altLang="zh-CN" dirty="0"/>
              </a:p>
              <a:p>
                <a:pPr marL="344487" lvl="1" indent="0" eaLnBrk="1" hangingPunct="1">
                  <a:buNone/>
                </a:pPr>
                <a:endParaRPr lang="en-US" altLang="zh-CN" dirty="0"/>
              </a:p>
              <a:p>
                <a:pPr marL="344487" lvl="1" indent="0" eaLnBrk="1" hangingPunct="1">
                  <a:buNone/>
                </a:pPr>
                <a:endParaRPr lang="en-US" altLang="zh-CN" dirty="0"/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Case 1: </a:t>
                </a:r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	</a:t>
                </a:r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𝑙𝑣𝑙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𝑙𝑣𝑙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000" dirty="0"/>
                  <a:t> Case 1 proved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lvl="1" eaLnBrk="1" hangingPunct="1"/>
                <a:endParaRPr lang="en-US" altLang="zh-CN" sz="20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1E2E827-E162-4C98-94A7-FA015DF2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3" y="1381229"/>
            <a:ext cx="5631050" cy="1224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/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/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C88168-381C-4431-BD8F-1407C6FE5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911" y="3540486"/>
            <a:ext cx="3897056" cy="21871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0583666-AE0B-417F-A1C4-ADE0F10AE3AE}"/>
              </a:ext>
            </a:extLst>
          </p:cNvPr>
          <p:cNvCxnSpPr>
            <a:cxnSpLocks/>
          </p:cNvCxnSpPr>
          <p:nvPr/>
        </p:nvCxnSpPr>
        <p:spPr>
          <a:xfrm flipH="1">
            <a:off x="5115385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E5A00-DDB5-4920-A823-6E9A9B9E8C49}"/>
                  </a:ext>
                </a:extLst>
              </p:cNvPr>
              <p:cNvSpPr txBox="1"/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E5A00-DDB5-4920-A823-6E9A9B9E8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AAD2B51-3877-419F-B066-B1995964554A}"/>
              </a:ext>
            </a:extLst>
          </p:cNvPr>
          <p:cNvCxnSpPr>
            <a:cxnSpLocks/>
          </p:cNvCxnSpPr>
          <p:nvPr/>
        </p:nvCxnSpPr>
        <p:spPr>
          <a:xfrm flipH="1">
            <a:off x="6245692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73ADAD-4726-416B-9FAC-BC3EF90474A3}"/>
                  </a:ext>
                </a:extLst>
              </p:cNvPr>
              <p:cNvSpPr txBox="1"/>
              <p:nvPr/>
            </p:nvSpPr>
            <p:spPr>
              <a:xfrm>
                <a:off x="6047176" y="6191159"/>
                <a:ext cx="397032" cy="3398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73ADAD-4726-416B-9FAC-BC3EF904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76" y="6191159"/>
                <a:ext cx="397032" cy="339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20E8C1F-CACC-4E66-81A4-B68D5FD282A2}"/>
              </a:ext>
            </a:extLst>
          </p:cNvPr>
          <p:cNvCxnSpPr>
            <a:cxnSpLocks/>
          </p:cNvCxnSpPr>
          <p:nvPr/>
        </p:nvCxnSpPr>
        <p:spPr>
          <a:xfrm flipH="1">
            <a:off x="8616618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6AA065-B02A-4BEF-8690-F7CACF74101B}"/>
                  </a:ext>
                </a:extLst>
              </p:cNvPr>
              <p:cNvSpPr txBox="1"/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6AA065-B02A-4BEF-8690-F7CACF741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A7CFC7FA-CA12-4B8D-835B-11636C78BB48}"/>
              </a:ext>
            </a:extLst>
          </p:cNvPr>
          <p:cNvSpPr/>
          <p:nvPr/>
        </p:nvSpPr>
        <p:spPr bwMode="auto">
          <a:xfrm>
            <a:off x="5313901" y="4007351"/>
            <a:ext cx="1058300" cy="5017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矩形 18">
                <a:extLst>
                  <a:ext uri="{FF2B5EF4-FFF2-40B4-BE49-F238E27FC236}">
                    <a16:creationId xmlns:a16="http://schemas.microsoft.com/office/drawing/2014/main" id="{06887157-F3C5-4E46-98CD-B3EEC7694112}"/>
                  </a:ext>
                </a:extLst>
              </p:cNvPr>
              <p:cNvSpPr/>
              <p:nvPr/>
            </p:nvSpPr>
            <p:spPr bwMode="auto">
              <a:xfrm>
                <a:off x="4535669" y="323063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𝒍𝒗𝒍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9" name="对话气泡: 矩形 18">
                <a:extLst>
                  <a:ext uri="{FF2B5EF4-FFF2-40B4-BE49-F238E27FC236}">
                    <a16:creationId xmlns:a16="http://schemas.microsoft.com/office/drawing/2014/main" id="{06887157-F3C5-4E46-98CD-B3EEC769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669" y="323063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D3403FB7-DC7E-4A6E-A385-024C26F6C318}"/>
                  </a:ext>
                </a:extLst>
              </p:cNvPr>
              <p:cNvSpPr/>
              <p:nvPr/>
            </p:nvSpPr>
            <p:spPr bwMode="auto">
              <a:xfrm>
                <a:off x="7020272" y="2910731"/>
                <a:ext cx="1510261" cy="490108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𝒍𝒗𝒍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,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𝒛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D3403FB7-DC7E-4A6E-A385-024C26F6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2910731"/>
                <a:ext cx="1510261" cy="490108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AA9ADA3D-3417-47B9-B3FA-21E7CBD6A822}"/>
              </a:ext>
            </a:extLst>
          </p:cNvPr>
          <p:cNvSpPr/>
          <p:nvPr/>
        </p:nvSpPr>
        <p:spPr bwMode="auto">
          <a:xfrm>
            <a:off x="5983307" y="3455581"/>
            <a:ext cx="1510261" cy="4539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244D25-036F-4D17-BFA4-99DE00CAE4E4}"/>
                  </a:ext>
                </a:extLst>
              </p:cNvPr>
              <p:cNvSpPr/>
              <p:nvPr/>
            </p:nvSpPr>
            <p:spPr>
              <a:xfrm>
                <a:off x="1561049" y="3097596"/>
                <a:ext cx="30372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4487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𝑙𝑣𝑙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𝑙𝑣𝑙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244D25-036F-4D17-BFA4-99DE00CAE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49" y="3097596"/>
                <a:ext cx="3037242" cy="400110"/>
              </a:xfrm>
              <a:prstGeom prst="rect">
                <a:avLst/>
              </a:prstGeom>
              <a:blipFill>
                <a:blip r:embed="rId1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72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Proof of Geo-Indistinguishability</a:t>
                </a:r>
              </a:p>
              <a:p>
                <a:pPr eaLnBrk="1" hangingPunct="1"/>
                <a:endParaRPr lang="en-US" altLang="zh-CN" dirty="0"/>
              </a:p>
              <a:p>
                <a:pPr marL="344487" lvl="1" indent="0" eaLnBrk="1" hangingPunct="1">
                  <a:buNone/>
                </a:pPr>
                <a:endParaRPr lang="en-US" altLang="zh-CN" dirty="0"/>
              </a:p>
              <a:p>
                <a:pPr marL="344487" lvl="1" indent="0" eaLnBrk="1" hangingPunct="1">
                  <a:buNone/>
                </a:pPr>
                <a:endParaRPr lang="en-US" altLang="zh-CN" dirty="0"/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Case 2: </a:t>
                </a:r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	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𝑙𝑣𝑙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𝑙𝑣𝑙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𝑙𝑣𝑙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𝑙𝑣𝑙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𝑙𝑣𝑙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𝑙𝑣𝑙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𝑙𝑣𝑙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r>
                  <a:rPr lang="en-US" altLang="zh-CN" sz="2000" dirty="0"/>
                  <a:t>	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000" dirty="0"/>
                  <a:t> Case 2 proved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lvl="1" eaLnBrk="1" hangingPunct="1"/>
                <a:endParaRPr lang="en-US" altLang="zh-CN" sz="20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b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Design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1E2E827-E162-4C98-94A7-FA015DF2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3" y="1381229"/>
            <a:ext cx="5631050" cy="1224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/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𝒘𝒕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7092C-0C2A-4EEE-9269-6A4DC039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00" y="1584169"/>
                <a:ext cx="2024849" cy="453907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/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𝑷𝒓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𝑾𝑻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B7688-6FC2-4417-9802-29A12374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99" y="2140230"/>
                <a:ext cx="2024849" cy="540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C88168-381C-4431-BD8F-1407C6FE5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911" y="3540486"/>
            <a:ext cx="3897056" cy="21871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0583666-AE0B-417F-A1C4-ADE0F10AE3AE}"/>
              </a:ext>
            </a:extLst>
          </p:cNvPr>
          <p:cNvCxnSpPr>
            <a:cxnSpLocks/>
          </p:cNvCxnSpPr>
          <p:nvPr/>
        </p:nvCxnSpPr>
        <p:spPr>
          <a:xfrm flipH="1">
            <a:off x="5115385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E5A00-DDB5-4920-A823-6E9A9B9E8C49}"/>
                  </a:ext>
                </a:extLst>
              </p:cNvPr>
              <p:cNvSpPr txBox="1"/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E5A00-DDB5-4920-A823-6E9A9B9E8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69" y="6191159"/>
                <a:ext cx="397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AAD2B51-3877-419F-B066-B1995964554A}"/>
              </a:ext>
            </a:extLst>
          </p:cNvPr>
          <p:cNvCxnSpPr>
            <a:cxnSpLocks/>
          </p:cNvCxnSpPr>
          <p:nvPr/>
        </p:nvCxnSpPr>
        <p:spPr>
          <a:xfrm flipH="1">
            <a:off x="6245692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73ADAD-4726-416B-9FAC-BC3EF90474A3}"/>
                  </a:ext>
                </a:extLst>
              </p:cNvPr>
              <p:cNvSpPr txBox="1"/>
              <p:nvPr/>
            </p:nvSpPr>
            <p:spPr>
              <a:xfrm>
                <a:off x="6047176" y="6191159"/>
                <a:ext cx="397032" cy="3398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73ADAD-4726-416B-9FAC-BC3EF904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76" y="6191159"/>
                <a:ext cx="397032" cy="339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20E8C1F-CACC-4E66-81A4-B68D5FD282A2}"/>
              </a:ext>
            </a:extLst>
          </p:cNvPr>
          <p:cNvCxnSpPr>
            <a:cxnSpLocks/>
          </p:cNvCxnSpPr>
          <p:nvPr/>
        </p:nvCxnSpPr>
        <p:spPr>
          <a:xfrm flipH="1">
            <a:off x="8616618" y="5733296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6AA065-B02A-4BEF-8690-F7CACF74101B}"/>
                  </a:ext>
                </a:extLst>
              </p:cNvPr>
              <p:cNvSpPr txBox="1"/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6AA065-B02A-4BEF-8690-F7CACF741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02" y="6191159"/>
                <a:ext cx="397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A7CFC7FA-CA12-4B8D-835B-11636C78BB48}"/>
              </a:ext>
            </a:extLst>
          </p:cNvPr>
          <p:cNvSpPr/>
          <p:nvPr/>
        </p:nvSpPr>
        <p:spPr bwMode="auto">
          <a:xfrm>
            <a:off x="5313901" y="4007351"/>
            <a:ext cx="1058300" cy="5017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矩形 18">
                <a:extLst>
                  <a:ext uri="{FF2B5EF4-FFF2-40B4-BE49-F238E27FC236}">
                    <a16:creationId xmlns:a16="http://schemas.microsoft.com/office/drawing/2014/main" id="{06887157-F3C5-4E46-98CD-B3EEC7694112}"/>
                  </a:ext>
                </a:extLst>
              </p:cNvPr>
              <p:cNvSpPr/>
              <p:nvPr/>
            </p:nvSpPr>
            <p:spPr bwMode="auto">
              <a:xfrm>
                <a:off x="4535669" y="323063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𝒍𝒗𝒍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,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𝒛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9" name="对话气泡: 矩形 18">
                <a:extLst>
                  <a:ext uri="{FF2B5EF4-FFF2-40B4-BE49-F238E27FC236}">
                    <a16:creationId xmlns:a16="http://schemas.microsoft.com/office/drawing/2014/main" id="{06887157-F3C5-4E46-98CD-B3EEC769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669" y="3230634"/>
                <a:ext cx="1510261" cy="490108"/>
              </a:xfrm>
              <a:prstGeom prst="wedgeRectCallout">
                <a:avLst>
                  <a:gd name="adj1" fmla="val 37207"/>
                  <a:gd name="adj2" fmla="val 76989"/>
                </a:avLst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D3403FB7-DC7E-4A6E-A385-024C26F6C318}"/>
                  </a:ext>
                </a:extLst>
              </p:cNvPr>
              <p:cNvSpPr/>
              <p:nvPr/>
            </p:nvSpPr>
            <p:spPr bwMode="auto">
              <a:xfrm>
                <a:off x="7020272" y="2910731"/>
                <a:ext cx="1510261" cy="490108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𝒍𝒗𝒍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 Unicode MS" pitchFamily="50" charset="-127"/>
                              <a:cs typeface="Arial Unicode MS" pitchFamily="50" charset="-127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Arial Unicode MS" pitchFamily="50" charset="-127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D3403FB7-DC7E-4A6E-A385-024C26F6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2910731"/>
                <a:ext cx="1510261" cy="490108"/>
              </a:xfrm>
              <a:prstGeom prst="wedgeRectCallout">
                <a:avLst>
                  <a:gd name="adj1" fmla="val -33342"/>
                  <a:gd name="adj2" fmla="val 72122"/>
                </a:avLst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AA9ADA3D-3417-47B9-B3FA-21E7CBD6A822}"/>
              </a:ext>
            </a:extLst>
          </p:cNvPr>
          <p:cNvSpPr/>
          <p:nvPr/>
        </p:nvSpPr>
        <p:spPr bwMode="auto">
          <a:xfrm>
            <a:off x="5983307" y="3455581"/>
            <a:ext cx="1510261" cy="4539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244D25-036F-4D17-BFA4-99DE00CAE4E4}"/>
                  </a:ext>
                </a:extLst>
              </p:cNvPr>
              <p:cNvSpPr/>
              <p:nvPr/>
            </p:nvSpPr>
            <p:spPr>
              <a:xfrm>
                <a:off x="1561049" y="3097596"/>
                <a:ext cx="30372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4487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𝑙𝑣𝑙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𝑙𝑣𝑙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244D25-036F-4D17-BFA4-99DE00CAE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49" y="3097596"/>
                <a:ext cx="3037242" cy="400110"/>
              </a:xfrm>
              <a:prstGeom prst="rect">
                <a:avLst/>
              </a:prstGeom>
              <a:blipFill>
                <a:blip r:embed="rId1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893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Our solution is devised based on a tree-based framework.</a:t>
            </a:r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Tree-based Framework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80BB5CF-0322-46EC-88C9-323710EC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91" y="2832103"/>
            <a:ext cx="1618384" cy="165243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3EF9CCB-D63E-4CDE-9022-817EC0D6F167}"/>
              </a:ext>
            </a:extLst>
          </p:cNvPr>
          <p:cNvSpPr txBox="1"/>
          <p:nvPr/>
        </p:nvSpPr>
        <p:spPr>
          <a:xfrm>
            <a:off x="863588" y="2510964"/>
            <a:ext cx="4154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①Construct and publish the HST</a:t>
            </a:r>
          </a:p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②Add noise by our mechanism</a:t>
            </a:r>
          </a:p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③Publish the obfuscated locations</a:t>
            </a:r>
          </a:p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 tasks/workers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3252F0-5BFC-405B-9C86-94B56BEE5FCD}"/>
              </a:ext>
            </a:extLst>
          </p:cNvPr>
          <p:cNvSpPr txBox="1"/>
          <p:nvPr/>
        </p:nvSpPr>
        <p:spPr>
          <a:xfrm>
            <a:off x="5060807" y="2276872"/>
            <a:ext cx="1248335" cy="46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692AC1-DDF6-492B-A290-A60843F245A4}"/>
              </a:ext>
            </a:extLst>
          </p:cNvPr>
          <p:cNvSpPr txBox="1"/>
          <p:nvPr/>
        </p:nvSpPr>
        <p:spPr>
          <a:xfrm>
            <a:off x="6737960" y="3918598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869B8C-0CD3-4738-92EF-E7EF9F0AFD03}"/>
              </a:ext>
            </a:extLst>
          </p:cNvPr>
          <p:cNvSpPr txBox="1"/>
          <p:nvPr/>
        </p:nvSpPr>
        <p:spPr>
          <a:xfrm>
            <a:off x="2824030" y="5127524"/>
            <a:ext cx="751731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602D13-5F37-4C57-B5F2-A3DEB87D69EE}"/>
              </a:ext>
            </a:extLst>
          </p:cNvPr>
          <p:cNvSpPr txBox="1"/>
          <p:nvPr/>
        </p:nvSpPr>
        <p:spPr>
          <a:xfrm>
            <a:off x="7206336" y="5212735"/>
            <a:ext cx="1074076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0F49F0F-0AFC-4578-8FC5-503896EE1928}"/>
              </a:ext>
            </a:extLst>
          </p:cNvPr>
          <p:cNvCxnSpPr>
            <a:cxnSpLocks/>
          </p:cNvCxnSpPr>
          <p:nvPr/>
        </p:nvCxnSpPr>
        <p:spPr>
          <a:xfrm>
            <a:off x="3375615" y="5334646"/>
            <a:ext cx="385221" cy="2167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7FC91F4-2F83-4EEC-9525-246B3FA31DE5}"/>
              </a:ext>
            </a:extLst>
          </p:cNvPr>
          <p:cNvCxnSpPr>
            <a:cxnSpLocks/>
          </p:cNvCxnSpPr>
          <p:nvPr/>
        </p:nvCxnSpPr>
        <p:spPr>
          <a:xfrm flipH="1">
            <a:off x="4337341" y="4307619"/>
            <a:ext cx="680803" cy="9519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C259D66-63A7-47F5-A2AC-D2E8708199A4}"/>
              </a:ext>
            </a:extLst>
          </p:cNvPr>
          <p:cNvSpPr txBox="1"/>
          <p:nvPr/>
        </p:nvSpPr>
        <p:spPr>
          <a:xfrm>
            <a:off x="4071661" y="4333315"/>
            <a:ext cx="478904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6CCCAD-1577-4A49-AB59-2EA09E507A8E}"/>
              </a:ext>
            </a:extLst>
          </p:cNvPr>
          <p:cNvSpPr txBox="1"/>
          <p:nvPr/>
        </p:nvSpPr>
        <p:spPr>
          <a:xfrm>
            <a:off x="4555908" y="4701599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C3A473C-E31D-4C59-A12F-0580C7612317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446365" y="4062743"/>
            <a:ext cx="1269399" cy="8168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9C68BAE-2E5A-4512-A952-D960A045874D}"/>
              </a:ext>
            </a:extLst>
          </p:cNvPr>
          <p:cNvSpPr txBox="1"/>
          <p:nvPr/>
        </p:nvSpPr>
        <p:spPr>
          <a:xfrm>
            <a:off x="6410751" y="4469390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47E65C-D649-4779-8B8C-E931CF65BE0A}"/>
              </a:ext>
            </a:extLst>
          </p:cNvPr>
          <p:cNvCxnSpPr>
            <a:cxnSpLocks/>
          </p:cNvCxnSpPr>
          <p:nvPr/>
        </p:nvCxnSpPr>
        <p:spPr>
          <a:xfrm>
            <a:off x="6296056" y="4181186"/>
            <a:ext cx="971897" cy="8043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FDFAE8F-632B-41B1-B57A-EB2F0A1855C8}"/>
              </a:ext>
            </a:extLst>
          </p:cNvPr>
          <p:cNvSpPr txBox="1"/>
          <p:nvPr/>
        </p:nvSpPr>
        <p:spPr>
          <a:xfrm>
            <a:off x="3495392" y="5886315"/>
            <a:ext cx="1156070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 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76FA3F-58AF-4CA2-B5EF-48C3B09E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3" y="4538714"/>
            <a:ext cx="600252" cy="68167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7B18407-D06E-49BD-B440-124B3B98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84" y="5298061"/>
            <a:ext cx="600254" cy="68167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1DF345-7D25-4AF6-BC8A-78980897D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13" y="4577886"/>
            <a:ext cx="600254" cy="68167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E2EF2FE-22DB-4F23-8324-B5AD467B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31" y="5439744"/>
            <a:ext cx="600254" cy="6816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81081418-2FAF-4EA2-9CF0-5EE636987052}"/>
              </a:ext>
            </a:extLst>
          </p:cNvPr>
          <p:cNvSpPr txBox="1"/>
          <p:nvPr/>
        </p:nvSpPr>
        <p:spPr>
          <a:xfrm>
            <a:off x="5800403" y="6049710"/>
            <a:ext cx="1074076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</a:t>
            </a:r>
          </a:p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AAF83F0-089B-4B16-B063-D84CF31D8E88}"/>
              </a:ext>
            </a:extLst>
          </p:cNvPr>
          <p:cNvCxnSpPr>
            <a:cxnSpLocks/>
          </p:cNvCxnSpPr>
          <p:nvPr/>
        </p:nvCxnSpPr>
        <p:spPr>
          <a:xfrm>
            <a:off x="6433225" y="4026809"/>
            <a:ext cx="919688" cy="7243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22C7658-1DA9-4157-B99A-D76B0C273E9B}"/>
              </a:ext>
            </a:extLst>
          </p:cNvPr>
          <p:cNvSpPr txBox="1"/>
          <p:nvPr/>
        </p:nvSpPr>
        <p:spPr>
          <a:xfrm>
            <a:off x="3346399" y="4959423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EEB39DD-AC2F-48CB-973E-A32ACDF01E4E}"/>
              </a:ext>
            </a:extLst>
          </p:cNvPr>
          <p:cNvCxnSpPr>
            <a:cxnSpLocks/>
          </p:cNvCxnSpPr>
          <p:nvPr/>
        </p:nvCxnSpPr>
        <p:spPr>
          <a:xfrm flipH="1">
            <a:off x="6737960" y="5551371"/>
            <a:ext cx="513082" cy="334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D69D626-685B-469F-9B49-A4EEDAD35E6A}"/>
              </a:ext>
            </a:extLst>
          </p:cNvPr>
          <p:cNvSpPr txBox="1"/>
          <p:nvPr/>
        </p:nvSpPr>
        <p:spPr>
          <a:xfrm>
            <a:off x="6701638" y="5269049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A020CEB-6B79-4B82-8124-9D2637551B32}"/>
              </a:ext>
            </a:extLst>
          </p:cNvPr>
          <p:cNvCxnSpPr>
            <a:cxnSpLocks/>
          </p:cNvCxnSpPr>
          <p:nvPr/>
        </p:nvCxnSpPr>
        <p:spPr>
          <a:xfrm>
            <a:off x="5932783" y="4485949"/>
            <a:ext cx="315648" cy="87171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375C810-63B6-4D22-BE0E-92AE1E96D83A}"/>
              </a:ext>
            </a:extLst>
          </p:cNvPr>
          <p:cNvSpPr txBox="1"/>
          <p:nvPr/>
        </p:nvSpPr>
        <p:spPr>
          <a:xfrm>
            <a:off x="6102508" y="4715337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5573402-BC8B-4F75-BD8E-239D2E678582}"/>
              </a:ext>
            </a:extLst>
          </p:cNvPr>
          <p:cNvSpPr txBox="1"/>
          <p:nvPr/>
        </p:nvSpPr>
        <p:spPr>
          <a:xfrm>
            <a:off x="3722388" y="3873791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81EB858-A63E-48DD-BEE4-C1339BD7799B}"/>
              </a:ext>
            </a:extLst>
          </p:cNvPr>
          <p:cNvCxnSpPr>
            <a:cxnSpLocks/>
          </p:cNvCxnSpPr>
          <p:nvPr/>
        </p:nvCxnSpPr>
        <p:spPr>
          <a:xfrm flipH="1">
            <a:off x="3420472" y="3887191"/>
            <a:ext cx="1215162" cy="7813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762B97-4EA0-4790-B3B6-0D0B25CC1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63" y="2095373"/>
            <a:ext cx="1992050" cy="1127775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A3CE2E-D4D1-4B9B-94BE-2881944DEB41}"/>
              </a:ext>
            </a:extLst>
          </p:cNvPr>
          <p:cNvCxnSpPr>
            <a:cxnSpLocks/>
          </p:cNvCxnSpPr>
          <p:nvPr/>
        </p:nvCxnSpPr>
        <p:spPr bwMode="auto">
          <a:xfrm>
            <a:off x="398207" y="3429000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57150" cap="flat" cmpd="sng" algn="ctr">
            <a:solidFill>
              <a:srgbClr val="B9251B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F25B90E-1CE7-4352-93CB-857F8C105B1E}"/>
              </a:ext>
            </a:extLst>
          </p:cNvPr>
          <p:cNvSpPr/>
          <p:nvPr/>
        </p:nvSpPr>
        <p:spPr bwMode="auto">
          <a:xfrm>
            <a:off x="863588" y="3301713"/>
            <a:ext cx="3550150" cy="2505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7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Main Idea: Devise a </a:t>
            </a:r>
            <a:r>
              <a:rPr lang="en-US" altLang="zh-CN" dirty="0">
                <a:solidFill>
                  <a:srgbClr val="FF0000"/>
                </a:solidFill>
              </a:rPr>
              <a:t>greedy algorithm on the HST</a:t>
            </a:r>
            <a:r>
              <a:rPr lang="en-US" altLang="zh-CN" dirty="0"/>
              <a:t>.</a:t>
            </a:r>
          </a:p>
          <a:p>
            <a:pPr eaLnBrk="1" hangingPunct="1"/>
            <a:endParaRPr lang="en-US" altLang="zh-CN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Task Assignment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80BB5CF-0322-46EC-88C9-323710EC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91" y="2832103"/>
            <a:ext cx="1618384" cy="165243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3EF9CCB-D63E-4CDE-9022-817EC0D6F167}"/>
              </a:ext>
            </a:extLst>
          </p:cNvPr>
          <p:cNvSpPr txBox="1"/>
          <p:nvPr/>
        </p:nvSpPr>
        <p:spPr>
          <a:xfrm>
            <a:off x="863588" y="2510964"/>
            <a:ext cx="4154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①Construct and publish the HST</a:t>
            </a:r>
          </a:p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②Add noise by our mechanism</a:t>
            </a:r>
          </a:p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③Publish the obfuscated locations</a:t>
            </a:r>
          </a:p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 tasks/workers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3252F0-5BFC-405B-9C86-94B56BEE5FCD}"/>
              </a:ext>
            </a:extLst>
          </p:cNvPr>
          <p:cNvSpPr txBox="1"/>
          <p:nvPr/>
        </p:nvSpPr>
        <p:spPr>
          <a:xfrm>
            <a:off x="5060807" y="2276872"/>
            <a:ext cx="1248335" cy="46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692AC1-DDF6-492B-A290-A60843F245A4}"/>
              </a:ext>
            </a:extLst>
          </p:cNvPr>
          <p:cNvSpPr txBox="1"/>
          <p:nvPr/>
        </p:nvSpPr>
        <p:spPr>
          <a:xfrm>
            <a:off x="6737960" y="3918598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869B8C-0CD3-4738-92EF-E7EF9F0AFD03}"/>
              </a:ext>
            </a:extLst>
          </p:cNvPr>
          <p:cNvSpPr txBox="1"/>
          <p:nvPr/>
        </p:nvSpPr>
        <p:spPr>
          <a:xfrm>
            <a:off x="2824030" y="5127524"/>
            <a:ext cx="751731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602D13-5F37-4C57-B5F2-A3DEB87D69EE}"/>
              </a:ext>
            </a:extLst>
          </p:cNvPr>
          <p:cNvSpPr txBox="1"/>
          <p:nvPr/>
        </p:nvSpPr>
        <p:spPr>
          <a:xfrm>
            <a:off x="7206336" y="5212735"/>
            <a:ext cx="1074076" cy="33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0F49F0F-0AFC-4578-8FC5-503896EE1928}"/>
              </a:ext>
            </a:extLst>
          </p:cNvPr>
          <p:cNvCxnSpPr>
            <a:cxnSpLocks/>
          </p:cNvCxnSpPr>
          <p:nvPr/>
        </p:nvCxnSpPr>
        <p:spPr>
          <a:xfrm>
            <a:off x="3375615" y="5334646"/>
            <a:ext cx="385221" cy="2167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7FC91F4-2F83-4EEC-9525-246B3FA31DE5}"/>
              </a:ext>
            </a:extLst>
          </p:cNvPr>
          <p:cNvCxnSpPr>
            <a:cxnSpLocks/>
          </p:cNvCxnSpPr>
          <p:nvPr/>
        </p:nvCxnSpPr>
        <p:spPr>
          <a:xfrm flipH="1">
            <a:off x="4337341" y="4307619"/>
            <a:ext cx="680803" cy="9519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C259D66-63A7-47F5-A2AC-D2E8708199A4}"/>
              </a:ext>
            </a:extLst>
          </p:cNvPr>
          <p:cNvSpPr txBox="1"/>
          <p:nvPr/>
        </p:nvSpPr>
        <p:spPr>
          <a:xfrm>
            <a:off x="4071661" y="4333315"/>
            <a:ext cx="478904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6CCCAD-1577-4A49-AB59-2EA09E507A8E}"/>
              </a:ext>
            </a:extLst>
          </p:cNvPr>
          <p:cNvSpPr txBox="1"/>
          <p:nvPr/>
        </p:nvSpPr>
        <p:spPr>
          <a:xfrm>
            <a:off x="4555908" y="4701599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C3A473C-E31D-4C59-A12F-0580C7612317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446365" y="4062743"/>
            <a:ext cx="1269399" cy="8168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9C68BAE-2E5A-4512-A952-D960A045874D}"/>
              </a:ext>
            </a:extLst>
          </p:cNvPr>
          <p:cNvSpPr txBox="1"/>
          <p:nvPr/>
        </p:nvSpPr>
        <p:spPr>
          <a:xfrm>
            <a:off x="6410751" y="4469390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47E65C-D649-4779-8B8C-E931CF65BE0A}"/>
              </a:ext>
            </a:extLst>
          </p:cNvPr>
          <p:cNvCxnSpPr>
            <a:cxnSpLocks/>
          </p:cNvCxnSpPr>
          <p:nvPr/>
        </p:nvCxnSpPr>
        <p:spPr>
          <a:xfrm>
            <a:off x="6296056" y="4181186"/>
            <a:ext cx="971897" cy="8043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FDFAE8F-632B-41B1-B57A-EB2F0A1855C8}"/>
              </a:ext>
            </a:extLst>
          </p:cNvPr>
          <p:cNvSpPr txBox="1"/>
          <p:nvPr/>
        </p:nvSpPr>
        <p:spPr>
          <a:xfrm>
            <a:off x="3495392" y="5886315"/>
            <a:ext cx="1156070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 Task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76FA3F-58AF-4CA2-B5EF-48C3B09E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3" y="4538714"/>
            <a:ext cx="600252" cy="68167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7B18407-D06E-49BD-B440-124B3B98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84" y="5298061"/>
            <a:ext cx="600254" cy="68167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1DF345-7D25-4AF6-BC8A-78980897D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13" y="4577886"/>
            <a:ext cx="600254" cy="68167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E2EF2FE-22DB-4F23-8324-B5AD467B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31" y="5439744"/>
            <a:ext cx="600254" cy="6816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81081418-2FAF-4EA2-9CF0-5EE636987052}"/>
              </a:ext>
            </a:extLst>
          </p:cNvPr>
          <p:cNvSpPr txBox="1"/>
          <p:nvPr/>
        </p:nvSpPr>
        <p:spPr>
          <a:xfrm>
            <a:off x="5800403" y="6049710"/>
            <a:ext cx="1074076" cy="547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Perturbed</a:t>
            </a:r>
          </a:p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AAF83F0-089B-4B16-B063-D84CF31D8E88}"/>
              </a:ext>
            </a:extLst>
          </p:cNvPr>
          <p:cNvCxnSpPr>
            <a:cxnSpLocks/>
          </p:cNvCxnSpPr>
          <p:nvPr/>
        </p:nvCxnSpPr>
        <p:spPr>
          <a:xfrm>
            <a:off x="6433225" y="4026809"/>
            <a:ext cx="919688" cy="7243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22C7658-1DA9-4157-B99A-D76B0C273E9B}"/>
              </a:ext>
            </a:extLst>
          </p:cNvPr>
          <p:cNvSpPr txBox="1"/>
          <p:nvPr/>
        </p:nvSpPr>
        <p:spPr>
          <a:xfrm>
            <a:off x="3346399" y="4959423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EEB39DD-AC2F-48CB-973E-A32ACDF01E4E}"/>
              </a:ext>
            </a:extLst>
          </p:cNvPr>
          <p:cNvCxnSpPr>
            <a:cxnSpLocks/>
          </p:cNvCxnSpPr>
          <p:nvPr/>
        </p:nvCxnSpPr>
        <p:spPr>
          <a:xfrm flipH="1">
            <a:off x="6737960" y="5551371"/>
            <a:ext cx="513082" cy="334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D69D626-685B-469F-9B49-A4EEDAD35E6A}"/>
              </a:ext>
            </a:extLst>
          </p:cNvPr>
          <p:cNvSpPr txBox="1"/>
          <p:nvPr/>
        </p:nvSpPr>
        <p:spPr>
          <a:xfrm>
            <a:off x="6701638" y="5269049"/>
            <a:ext cx="526347" cy="4062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A020CEB-6B79-4B82-8124-9D2637551B32}"/>
              </a:ext>
            </a:extLst>
          </p:cNvPr>
          <p:cNvCxnSpPr>
            <a:cxnSpLocks/>
          </p:cNvCxnSpPr>
          <p:nvPr/>
        </p:nvCxnSpPr>
        <p:spPr>
          <a:xfrm>
            <a:off x="5932783" y="4485949"/>
            <a:ext cx="315648" cy="87171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375C810-63B6-4D22-BE0E-92AE1E96D83A}"/>
              </a:ext>
            </a:extLst>
          </p:cNvPr>
          <p:cNvSpPr txBox="1"/>
          <p:nvPr/>
        </p:nvSpPr>
        <p:spPr>
          <a:xfrm>
            <a:off x="6102508" y="4715337"/>
            <a:ext cx="526347" cy="4302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5573402-BC8B-4F75-BD8E-239D2E678582}"/>
              </a:ext>
            </a:extLst>
          </p:cNvPr>
          <p:cNvSpPr txBox="1"/>
          <p:nvPr/>
        </p:nvSpPr>
        <p:spPr>
          <a:xfrm>
            <a:off x="3722388" y="3873791"/>
            <a:ext cx="526347" cy="40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81EB858-A63E-48DD-BEE4-C1339BD7799B}"/>
              </a:ext>
            </a:extLst>
          </p:cNvPr>
          <p:cNvCxnSpPr>
            <a:cxnSpLocks/>
          </p:cNvCxnSpPr>
          <p:nvPr/>
        </p:nvCxnSpPr>
        <p:spPr>
          <a:xfrm flipH="1">
            <a:off x="3420472" y="3887191"/>
            <a:ext cx="1215162" cy="7813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762B97-4EA0-4790-B3B6-0D0B25CC1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63" y="2095373"/>
            <a:ext cx="1992050" cy="1127775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08F204E-4D0F-4FA0-A3BC-AF8893A16054}"/>
              </a:ext>
            </a:extLst>
          </p:cNvPr>
          <p:cNvCxnSpPr>
            <a:cxnSpLocks/>
          </p:cNvCxnSpPr>
          <p:nvPr/>
        </p:nvCxnSpPr>
        <p:spPr bwMode="auto">
          <a:xfrm>
            <a:off x="398207" y="3429000"/>
            <a:ext cx="465381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57150" cap="flat" cmpd="sng" algn="ctr">
            <a:solidFill>
              <a:srgbClr val="B9251B"/>
            </a:solidFill>
            <a:prstDash val="solid"/>
            <a:round/>
            <a:headEnd type="none" w="med" len="med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CD872EF-C75E-4B08-A705-70D18E1EDEEF}"/>
              </a:ext>
            </a:extLst>
          </p:cNvPr>
          <p:cNvSpPr/>
          <p:nvPr/>
        </p:nvSpPr>
        <p:spPr bwMode="auto">
          <a:xfrm>
            <a:off x="863588" y="3301713"/>
            <a:ext cx="3550150" cy="2505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687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Analysis of HST-based Greedy:</a:t>
                </a:r>
              </a:p>
              <a:p>
                <a:pPr lvl="1" eaLnBrk="1" hangingPunct="1"/>
                <a:r>
                  <a:rPr lang="en-US" altLang="zh-CN" dirty="0"/>
                  <a:t>The competitive ratio of the Tree-based Framework can be bounded by</a:t>
                </a:r>
              </a:p>
              <a:p>
                <a:pPr lvl="1" eaLnBrk="1" hangingPunct="1"/>
                <a:endParaRPr lang="en-US" altLang="zh-CN" dirty="0"/>
              </a:p>
              <a:p>
                <a:pPr lvl="1" eaLnBrk="1" hangingPunct="1"/>
                <a:endParaRPr lang="en-US" altLang="zh-CN" dirty="0"/>
              </a:p>
              <a:p>
                <a:pPr lvl="1" eaLnBrk="1" hangingPunct="1"/>
                <a:endParaRPr lang="en-US" altLang="zh-CN" dirty="0"/>
              </a:p>
              <a:p>
                <a:pPr marL="344487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𝑇𝐵𝐹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lvl="1" eaLnBrk="1" hangingPunct="1"/>
                <a:endParaRPr lang="en-US" altLang="zh-CN" sz="20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Task Assignment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2CB055A8-C1ED-4656-B68D-C7E0A5A870A9}"/>
              </a:ext>
            </a:extLst>
          </p:cNvPr>
          <p:cNvSpPr/>
          <p:nvPr/>
        </p:nvSpPr>
        <p:spPr bwMode="auto">
          <a:xfrm>
            <a:off x="457200" y="2732185"/>
            <a:ext cx="2912674" cy="659733"/>
          </a:xfrm>
          <a:prstGeom prst="wedgeRectCallout">
            <a:avLst>
              <a:gd name="adj1" fmla="val 29795"/>
              <a:gd name="adj2" fmla="val 105912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The Matching with server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unknowing truth locations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E1B630-751C-49DD-B4B9-EF0CD1F6F3D3}"/>
              </a:ext>
            </a:extLst>
          </p:cNvPr>
          <p:cNvSpPr/>
          <p:nvPr/>
        </p:nvSpPr>
        <p:spPr bwMode="auto">
          <a:xfrm>
            <a:off x="1979712" y="3828201"/>
            <a:ext cx="1224136" cy="40370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E6988CB-D801-4B13-90BC-0BB0C0F8A710}"/>
                  </a:ext>
                </a:extLst>
              </p:cNvPr>
              <p:cNvSpPr txBox="1"/>
              <p:nvPr/>
            </p:nvSpPr>
            <p:spPr>
              <a:xfrm>
                <a:off x="6660999" y="3474308"/>
                <a:ext cx="2362944" cy="6463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Number of truth nodes in HST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E6988CB-D801-4B13-90BC-0BB0C0F8A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99" y="3474308"/>
                <a:ext cx="2362944" cy="646331"/>
              </a:xfrm>
              <a:prstGeom prst="rect">
                <a:avLst/>
              </a:prstGeom>
              <a:blipFill>
                <a:blip r:embed="rId4"/>
                <a:stretch>
                  <a:fillRect l="-2057" t="-4630" b="-129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1AA8122-3587-4A36-878B-7251CE022260}"/>
                  </a:ext>
                </a:extLst>
              </p:cNvPr>
              <p:cNvSpPr txBox="1"/>
              <p:nvPr/>
            </p:nvSpPr>
            <p:spPr>
              <a:xfrm>
                <a:off x="6660999" y="4119729"/>
                <a:ext cx="2362944" cy="6463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Number of tasks /workers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1AA8122-3587-4A36-878B-7251CE022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99" y="4119729"/>
                <a:ext cx="2362944" cy="646331"/>
              </a:xfrm>
              <a:prstGeom prst="rect">
                <a:avLst/>
              </a:prstGeom>
              <a:blipFill>
                <a:blip r:embed="rId5"/>
                <a:stretch>
                  <a:fillRect l="-2057" t="-4630" b="-129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6291DC-CABF-46D0-8462-93344029028E}"/>
                  </a:ext>
                </a:extLst>
              </p:cNvPr>
              <p:cNvSpPr txBox="1"/>
              <p:nvPr/>
            </p:nvSpPr>
            <p:spPr>
              <a:xfrm>
                <a:off x="6660999" y="4762722"/>
                <a:ext cx="2362944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Privacy budget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6291DC-CABF-46D0-8462-93344029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99" y="4762722"/>
                <a:ext cx="2362944" cy="369332"/>
              </a:xfrm>
              <a:prstGeom prst="rect">
                <a:avLst/>
              </a:prstGeom>
              <a:blipFill>
                <a:blip r:embed="rId6"/>
                <a:stretch>
                  <a:fillRect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2AF6652C-058A-477C-9393-AE0A7B165440}"/>
              </a:ext>
            </a:extLst>
          </p:cNvPr>
          <p:cNvSpPr/>
          <p:nvPr/>
        </p:nvSpPr>
        <p:spPr bwMode="auto">
          <a:xfrm>
            <a:off x="-26640" y="5028278"/>
            <a:ext cx="2912674" cy="659733"/>
          </a:xfrm>
          <a:prstGeom prst="wedgeRectCallout">
            <a:avLst>
              <a:gd name="adj1" fmla="val 37120"/>
              <a:gd name="adj2" fmla="val -8351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The Optimal Matching even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knowing all truth locations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4809A3-8533-4DB4-A11F-136B0F25FF72}"/>
              </a:ext>
            </a:extLst>
          </p:cNvPr>
          <p:cNvSpPr/>
          <p:nvPr/>
        </p:nvSpPr>
        <p:spPr bwMode="auto">
          <a:xfrm>
            <a:off x="1979712" y="4370999"/>
            <a:ext cx="1224136" cy="40370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F6AA7771-A3E3-4BDE-AD6D-C03B4CFD9A6C}"/>
              </a:ext>
            </a:extLst>
          </p:cNvPr>
          <p:cNvSpPr/>
          <p:nvPr/>
        </p:nvSpPr>
        <p:spPr bwMode="auto">
          <a:xfrm>
            <a:off x="4855847" y="5186696"/>
            <a:ext cx="3748601" cy="659733"/>
          </a:xfrm>
          <a:prstGeom prst="wedgeRectCallout">
            <a:avLst>
              <a:gd name="adj1" fmla="val -20546"/>
              <a:gd name="adj2" fmla="val -10507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The competitive ratio of HST-Greedy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without privacy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A69AAB-EDDB-4CEA-9B0A-7BE74E651AC3}"/>
              </a:ext>
            </a:extLst>
          </p:cNvPr>
          <p:cNvSpPr/>
          <p:nvPr/>
        </p:nvSpPr>
        <p:spPr bwMode="auto">
          <a:xfrm>
            <a:off x="4500844" y="3971608"/>
            <a:ext cx="1823011" cy="659733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37E1981D-91B9-48E0-8D10-C7E6F305A38E}"/>
                  </a:ext>
                </a:extLst>
              </p:cNvPr>
              <p:cNvSpPr/>
              <p:nvPr/>
            </p:nvSpPr>
            <p:spPr bwMode="auto">
              <a:xfrm>
                <a:off x="2916514" y="6153643"/>
                <a:ext cx="2447574" cy="659733"/>
              </a:xfrm>
              <a:prstGeom prst="wedgeRectCallout">
                <a:avLst>
                  <a:gd name="adj1" fmla="val -8245"/>
                  <a:gd name="adj2" fmla="val -248477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An extra product related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to privacy budget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𝝐</m:t>
                    </m:r>
                  </m:oMath>
                </a14:m>
                <a:endParaRPr kumimoji="0" lang="zh-CN" altLang="en-US" sz="1600" b="1" i="0" u="none" strike="noStrike" cap="none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37E1981D-91B9-48E0-8D10-C7E6F305A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6514" y="6153643"/>
                <a:ext cx="2447574" cy="659733"/>
              </a:xfrm>
              <a:prstGeom prst="wedgeRectCallout">
                <a:avLst>
                  <a:gd name="adj1" fmla="val -8245"/>
                  <a:gd name="adj2" fmla="val -248477"/>
                </a:avLst>
              </a:prstGeom>
              <a:blipFill>
                <a:blip r:embed="rId7"/>
                <a:stretch>
                  <a:fillRect l="-4229" r="-4229" b="-184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8B1E18EA-3DF1-4F40-BB5D-314A8ED74C65}"/>
              </a:ext>
            </a:extLst>
          </p:cNvPr>
          <p:cNvSpPr/>
          <p:nvPr/>
        </p:nvSpPr>
        <p:spPr bwMode="auto">
          <a:xfrm>
            <a:off x="3871187" y="3880231"/>
            <a:ext cx="556798" cy="882491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Background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  <a:r>
              <a:rPr lang="en-US" altLang="zh-CN" sz="3400" dirty="0"/>
              <a:t>and Motivation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Conclusions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5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It takes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 enumerate the probability of all leaf nodes.</a:t>
                </a:r>
              </a:p>
              <a:p>
                <a:pPr eaLnBrk="1" hangingPunct="1"/>
                <a:endParaRPr lang="en-US" altLang="zh-CN" dirty="0"/>
              </a:p>
              <a:p>
                <a:pPr lvl="1" eaLnBrk="1" hangingPunct="1"/>
                <a:endParaRPr lang="en-US" altLang="zh-CN" sz="20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254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Privacy Mechanism Revisited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762B97-4EA0-4790-B3B6-0D0B25CC1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238" y="2459454"/>
            <a:ext cx="3169461" cy="1794352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1B746B-C3B6-459D-A011-7BBCA2AB6992}"/>
              </a:ext>
            </a:extLst>
          </p:cNvPr>
          <p:cNvGrpSpPr/>
          <p:nvPr/>
        </p:nvGrpSpPr>
        <p:grpSpPr>
          <a:xfrm>
            <a:off x="29300" y="2702297"/>
            <a:ext cx="6153876" cy="3607023"/>
            <a:chOff x="863588" y="2276872"/>
            <a:chExt cx="7416824" cy="4243556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80BB5CF-0322-46EC-88C9-323710ECA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791" y="2832103"/>
              <a:ext cx="1618384" cy="1652432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3EF9CCB-D63E-4CDE-9022-817EC0D6F167}"/>
                </a:ext>
              </a:extLst>
            </p:cNvPr>
            <p:cNvSpPr txBox="1"/>
            <p:nvPr/>
          </p:nvSpPr>
          <p:spPr>
            <a:xfrm>
              <a:off x="863588" y="2510964"/>
              <a:ext cx="4154556" cy="112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①Construct and publish the HST</a:t>
              </a:r>
            </a:p>
            <a:p>
              <a:r>
                <a: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②Add noise by our mechanism</a:t>
              </a:r>
            </a:p>
            <a:p>
              <a:r>
                <a:rPr lang="en-US" altLang="zh-CN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③Publish the </a:t>
              </a:r>
              <a:r>
                <a:rPr lang="en-US" altLang="zh-CN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obfucated</a:t>
              </a:r>
              <a:r>
                <a:rPr lang="en-US" altLang="zh-CN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locations</a:t>
              </a:r>
            </a:p>
            <a:p>
              <a:r>
                <a:rPr lang="zh-CN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 tasks/workers</a:t>
              </a:r>
              <a:endPara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93252F0-5BFC-405B-9C86-94B56BEE5FCD}"/>
                </a:ext>
              </a:extLst>
            </p:cNvPr>
            <p:cNvSpPr txBox="1"/>
            <p:nvPr/>
          </p:nvSpPr>
          <p:spPr>
            <a:xfrm>
              <a:off x="5060807" y="2276872"/>
              <a:ext cx="1248335" cy="39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A692AC1-DDF6-492B-A290-A60843F245A4}"/>
                </a:ext>
              </a:extLst>
            </p:cNvPr>
            <p:cNvSpPr txBox="1"/>
            <p:nvPr/>
          </p:nvSpPr>
          <p:spPr>
            <a:xfrm>
              <a:off x="6737960" y="3918598"/>
              <a:ext cx="526347" cy="3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6869B8C-0CD3-4738-92EF-E7EF9F0AFD03}"/>
                </a:ext>
              </a:extLst>
            </p:cNvPr>
            <p:cNvSpPr txBox="1"/>
            <p:nvPr/>
          </p:nvSpPr>
          <p:spPr>
            <a:xfrm>
              <a:off x="2824030" y="5127524"/>
              <a:ext cx="751731" cy="289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8602D13-5F37-4C57-B5F2-A3DEB87D69EE}"/>
                </a:ext>
              </a:extLst>
            </p:cNvPr>
            <p:cNvSpPr txBox="1"/>
            <p:nvPr/>
          </p:nvSpPr>
          <p:spPr>
            <a:xfrm>
              <a:off x="7206336" y="5212736"/>
              <a:ext cx="1074076" cy="289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Worker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0F49F0F-0AFC-4578-8FC5-503896EE1928}"/>
                </a:ext>
              </a:extLst>
            </p:cNvPr>
            <p:cNvCxnSpPr>
              <a:cxnSpLocks/>
            </p:cNvCxnSpPr>
            <p:nvPr/>
          </p:nvCxnSpPr>
          <p:spPr>
            <a:xfrm>
              <a:off x="3375615" y="5334646"/>
              <a:ext cx="385221" cy="21672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7FC91F4-2F83-4EEC-9525-246B3FA31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7341" y="4307619"/>
              <a:ext cx="680803" cy="95194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C259D66-63A7-47F5-A2AC-D2E8708199A4}"/>
                </a:ext>
              </a:extLst>
            </p:cNvPr>
            <p:cNvSpPr txBox="1"/>
            <p:nvPr/>
          </p:nvSpPr>
          <p:spPr>
            <a:xfrm>
              <a:off x="4071661" y="4333316"/>
              <a:ext cx="478905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6CCCAD-1577-4A49-AB59-2EA09E507A8E}"/>
                </a:ext>
              </a:extLst>
            </p:cNvPr>
            <p:cNvSpPr txBox="1"/>
            <p:nvPr/>
          </p:nvSpPr>
          <p:spPr>
            <a:xfrm>
              <a:off x="4555908" y="4701599"/>
              <a:ext cx="526347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C3A473C-E31D-4C59-A12F-0580C7612317}"/>
                </a:ext>
              </a:extLst>
            </p:cNvPr>
            <p:cNvCxnSpPr>
              <a:cxnSpLocks/>
              <a:endCxn id="58" idx="3"/>
            </p:cNvCxnSpPr>
            <p:nvPr/>
          </p:nvCxnSpPr>
          <p:spPr>
            <a:xfrm flipH="1">
              <a:off x="3446365" y="4062743"/>
              <a:ext cx="1269399" cy="81680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9C68BAE-2E5A-4512-A952-D960A045874D}"/>
                </a:ext>
              </a:extLst>
            </p:cNvPr>
            <p:cNvSpPr txBox="1"/>
            <p:nvPr/>
          </p:nvSpPr>
          <p:spPr>
            <a:xfrm>
              <a:off x="6410751" y="4469390"/>
              <a:ext cx="526347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E47E65C-D649-4779-8B8C-E931CF65BE0A}"/>
                </a:ext>
              </a:extLst>
            </p:cNvPr>
            <p:cNvCxnSpPr>
              <a:cxnSpLocks/>
            </p:cNvCxnSpPr>
            <p:nvPr/>
          </p:nvCxnSpPr>
          <p:spPr>
            <a:xfrm>
              <a:off x="6296056" y="4181186"/>
              <a:ext cx="971897" cy="80432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FDFAE8F-632B-41B1-B57A-EB2F0A1855C8}"/>
                </a:ext>
              </a:extLst>
            </p:cNvPr>
            <p:cNvSpPr txBox="1"/>
            <p:nvPr/>
          </p:nvSpPr>
          <p:spPr>
            <a:xfrm>
              <a:off x="3495392" y="5886316"/>
              <a:ext cx="1156070" cy="47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Perturbed Task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B376FA3F-58AF-4CA2-B5EF-48C3B09E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113" y="4538714"/>
              <a:ext cx="600252" cy="681674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7B18407-D06E-49BD-B440-124B3B98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484" y="5298061"/>
              <a:ext cx="600254" cy="681676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041DF345-7D25-4AF6-BC8A-78980897D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013" y="4577886"/>
              <a:ext cx="600254" cy="68167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E2EF2FE-22DB-4F23-8324-B5AD467B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31" y="5439744"/>
              <a:ext cx="600254" cy="681676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1081418-2FAF-4EA2-9CF0-5EE636987052}"/>
                </a:ext>
              </a:extLst>
            </p:cNvPr>
            <p:cNvSpPr txBox="1"/>
            <p:nvPr/>
          </p:nvSpPr>
          <p:spPr>
            <a:xfrm>
              <a:off x="5800404" y="6049710"/>
              <a:ext cx="1074076" cy="47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Perturbed</a:t>
              </a:r>
            </a:p>
            <a:p>
              <a:pPr algn="ctr"/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Worker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AAF83F0-089B-4B16-B063-D84CF31D8E88}"/>
                </a:ext>
              </a:extLst>
            </p:cNvPr>
            <p:cNvCxnSpPr>
              <a:cxnSpLocks/>
            </p:cNvCxnSpPr>
            <p:nvPr/>
          </p:nvCxnSpPr>
          <p:spPr>
            <a:xfrm>
              <a:off x="6433225" y="4026809"/>
              <a:ext cx="919688" cy="72438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22C7658-1DA9-4157-B99A-D76B0C273E9B}"/>
                </a:ext>
              </a:extLst>
            </p:cNvPr>
            <p:cNvSpPr txBox="1"/>
            <p:nvPr/>
          </p:nvSpPr>
          <p:spPr>
            <a:xfrm>
              <a:off x="3346399" y="4959423"/>
              <a:ext cx="526347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EEB39DD-AC2F-48CB-973E-A32ACDF01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7960" y="5551371"/>
              <a:ext cx="513082" cy="3349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D69D626-685B-469F-9B49-A4EEDAD35E6A}"/>
                </a:ext>
              </a:extLst>
            </p:cNvPr>
            <p:cNvSpPr txBox="1"/>
            <p:nvPr/>
          </p:nvSpPr>
          <p:spPr>
            <a:xfrm>
              <a:off x="6701638" y="5269049"/>
              <a:ext cx="526347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A020CEB-6B79-4B82-8124-9D2637551B32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83" y="4485949"/>
              <a:ext cx="315648" cy="871719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375C810-63B6-4D22-BE0E-92AE1E96D83A}"/>
                </a:ext>
              </a:extLst>
            </p:cNvPr>
            <p:cNvSpPr txBox="1"/>
            <p:nvPr/>
          </p:nvSpPr>
          <p:spPr>
            <a:xfrm>
              <a:off x="6102508" y="4715336"/>
              <a:ext cx="526347" cy="36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5573402-BC8B-4F75-BD8E-239D2E678582}"/>
                </a:ext>
              </a:extLst>
            </p:cNvPr>
            <p:cNvSpPr txBox="1"/>
            <p:nvPr/>
          </p:nvSpPr>
          <p:spPr>
            <a:xfrm>
              <a:off x="3722388" y="3873791"/>
              <a:ext cx="526347" cy="3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81EB858-A63E-48DD-BEE4-C1339BD77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0472" y="3887191"/>
              <a:ext cx="1215162" cy="7813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57DD0CC-96E3-4DB1-966F-818A2AF9968D}"/>
                </a:ext>
              </a:extLst>
            </p:cNvPr>
            <p:cNvSpPr/>
            <p:nvPr/>
          </p:nvSpPr>
          <p:spPr bwMode="auto">
            <a:xfrm>
              <a:off x="922582" y="2806393"/>
              <a:ext cx="3491158" cy="32542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表格 3">
                <a:extLst>
                  <a:ext uri="{FF2B5EF4-FFF2-40B4-BE49-F238E27FC236}">
                    <a16:creationId xmlns:a16="http://schemas.microsoft.com/office/drawing/2014/main" id="{049CDC20-38A8-4593-B077-6111F2163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381061"/>
                  </p:ext>
                </p:extLst>
              </p:nvPr>
            </p:nvGraphicFramePr>
            <p:xfrm>
              <a:off x="5914172" y="4320964"/>
              <a:ext cx="3217161" cy="1837770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925488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3086672316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176570225"/>
                        </a:ext>
                      </a:extLst>
                    </a:gridCol>
                  </a:tblGrid>
                  <a:tr h="306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nodes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distance 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weights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Prob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0.394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0.670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0.264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000" b="1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12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0.301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0.119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28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0.061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0.024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e>
                                <m:sub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0" b="1" dirty="0">
                              <a:solidFill>
                                <a:srgbClr val="C00000"/>
                              </a:solidFill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endParaRPr lang="zh-CN" alt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60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0.002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0.001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表格 3">
                <a:extLst>
                  <a:ext uri="{FF2B5EF4-FFF2-40B4-BE49-F238E27FC236}">
                    <a16:creationId xmlns:a16="http://schemas.microsoft.com/office/drawing/2014/main" id="{049CDC20-38A8-4593-B077-6111F2163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381061"/>
                  </p:ext>
                </p:extLst>
              </p:nvPr>
            </p:nvGraphicFramePr>
            <p:xfrm>
              <a:off x="5914172" y="4320964"/>
              <a:ext cx="3217161" cy="1837770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B0F0"/>
                    </a:solidFill>
                    <a:tableStyleId>{93296810-A885-4BE3-A3E7-6D5BEEA58F35}</a:tableStyleId>
                  </a:tblPr>
                  <a:tblGrid>
                    <a:gridCol w="925488">
                      <a:extLst>
                        <a:ext uri="{9D8B030D-6E8A-4147-A177-3AD203B41FA5}">
                          <a16:colId xmlns:a16="http://schemas.microsoft.com/office/drawing/2014/main" val="3767562244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2521226864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3086672316"/>
                        </a:ext>
                      </a:extLst>
                    </a:gridCol>
                    <a:gridCol w="763891">
                      <a:extLst>
                        <a:ext uri="{9D8B030D-6E8A-4147-A177-3AD203B41FA5}">
                          <a16:colId xmlns:a16="http://schemas.microsoft.com/office/drawing/2014/main" val="176570225"/>
                        </a:ext>
                      </a:extLst>
                    </a:gridCol>
                  </a:tblGrid>
                  <a:tr h="306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nodes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distance 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weights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Prob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976816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658" t="-104000" r="-250658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0.394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357733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658" t="-200000" r="-25065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0.670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0.264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901515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658" t="-306000" r="-250658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12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0.301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0.119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212550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658" t="-398039" r="-250658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28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0.061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0.024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990237"/>
                      </a:ext>
                    </a:extLst>
                  </a:tr>
                  <a:tr h="3062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658" t="-508000" r="-2506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60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0.002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/>
                            <a:t>0.001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5643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EB4E3BF-1616-46E7-AC55-D3CFE2B9C36B}"/>
                  </a:ext>
                </a:extLst>
              </p:cNvPr>
              <p:cNvSpPr txBox="1"/>
              <p:nvPr/>
            </p:nvSpPr>
            <p:spPr>
              <a:xfrm>
                <a:off x="3198763" y="1644406"/>
                <a:ext cx="2665562" cy="6463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Number of branches of the HST 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EB4E3BF-1616-46E7-AC55-D3CFE2B9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763" y="1644406"/>
                <a:ext cx="2665562" cy="646331"/>
              </a:xfrm>
              <a:prstGeom prst="rect">
                <a:avLst/>
              </a:prstGeom>
              <a:blipFill>
                <a:blip r:embed="rId11"/>
                <a:stretch>
                  <a:fillRect l="-1822" t="-4630" r="-3189" b="-129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E88942E7-F973-4D25-A0ED-37442CE90FDB}"/>
                  </a:ext>
                </a:extLst>
              </p:cNvPr>
              <p:cNvSpPr txBox="1"/>
              <p:nvPr/>
            </p:nvSpPr>
            <p:spPr>
              <a:xfrm>
                <a:off x="3198763" y="2289827"/>
                <a:ext cx="266556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Levels of the HST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E88942E7-F973-4D25-A0ED-37442CE90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763" y="2289827"/>
                <a:ext cx="2665562" cy="369332"/>
              </a:xfrm>
              <a:prstGeom prst="rect">
                <a:avLst/>
              </a:prstGeom>
              <a:blipFill>
                <a:blip r:embed="rId12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74F34273-AB45-4743-AC8B-E00030CBB213}"/>
              </a:ext>
            </a:extLst>
          </p:cNvPr>
          <p:cNvSpPr/>
          <p:nvPr/>
        </p:nvSpPr>
        <p:spPr bwMode="auto">
          <a:xfrm>
            <a:off x="5916232" y="3997983"/>
            <a:ext cx="3215101" cy="2813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对话气泡: 矩形 79">
                <a:extLst>
                  <a:ext uri="{FF2B5EF4-FFF2-40B4-BE49-F238E27FC236}">
                    <a16:creationId xmlns:a16="http://schemas.microsoft.com/office/drawing/2014/main" id="{3C2E4DE4-29CA-4EA6-9629-CF13BBE68D14}"/>
                  </a:ext>
                </a:extLst>
              </p:cNvPr>
              <p:cNvSpPr/>
              <p:nvPr/>
            </p:nvSpPr>
            <p:spPr bwMode="auto">
              <a:xfrm>
                <a:off x="5713576" y="4585915"/>
                <a:ext cx="3610304" cy="659733"/>
              </a:xfrm>
              <a:prstGeom prst="wedgeRectCallout">
                <a:avLst>
                  <a:gd name="adj1" fmla="val -20546"/>
                  <a:gd name="adj2" fmla="val -92470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𝒄</m:t>
                        </m:r>
                      </m:e>
                      <m:sup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𝑫</m:t>
                        </m:r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−</m:t>
                        </m:r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leaf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nodes in total</a:t>
                </a: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80" name="对话气泡: 矩形 79">
                <a:extLst>
                  <a:ext uri="{FF2B5EF4-FFF2-40B4-BE49-F238E27FC236}">
                    <a16:creationId xmlns:a16="http://schemas.microsoft.com/office/drawing/2014/main" id="{3C2E4DE4-29CA-4EA6-9629-CF13BBE68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3576" y="4585915"/>
                <a:ext cx="3610304" cy="659733"/>
              </a:xfrm>
              <a:prstGeom prst="wedgeRectCallout">
                <a:avLst>
                  <a:gd name="adj1" fmla="val -20546"/>
                  <a:gd name="adj2" fmla="val -92470"/>
                </a:avLst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2317A1D4-7260-4005-B9C7-6C6B610CFCBA}"/>
              </a:ext>
            </a:extLst>
          </p:cNvPr>
          <p:cNvSpPr/>
          <p:nvPr/>
        </p:nvSpPr>
        <p:spPr bwMode="auto">
          <a:xfrm>
            <a:off x="112995" y="6002627"/>
            <a:ext cx="4434582" cy="76482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Question: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How to accelerate the mechanism?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Spatial Crowdsourcing has penetrated in our life</a:t>
            </a:r>
          </a:p>
          <a:p>
            <a:pPr eaLnBrk="1" hangingPunct="1"/>
            <a:r>
              <a:rPr lang="en-US" altLang="zh-CN" sz="2800" dirty="0"/>
              <a:t>Privacy leakage draws attraction in recent years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Background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7" name="Picture 2" descr="Image result for uber">
            <a:extLst>
              <a:ext uri="{FF2B5EF4-FFF2-40B4-BE49-F238E27FC236}">
                <a16:creationId xmlns:a16="http://schemas.microsoft.com/office/drawing/2014/main" id="{DE2A8616-D81E-400E-9DFE-8865A0773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r="5718"/>
          <a:stretch/>
        </p:blipFill>
        <p:spPr bwMode="auto">
          <a:xfrm>
            <a:off x="827584" y="2638380"/>
            <a:ext cx="1656184" cy="12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9A9754-4AA7-4C47-8997-F3C11381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156804"/>
            <a:ext cx="5738674" cy="763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F0A26D-C897-452C-A7C2-B2BFF557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827909"/>
            <a:ext cx="5660567" cy="12114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94A773-F767-46F8-AF08-F07A0B9EE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220" y="5315951"/>
            <a:ext cx="5738674" cy="957776"/>
          </a:xfrm>
          <a:prstGeom prst="rect">
            <a:avLst/>
          </a:prstGeom>
        </p:spPr>
      </p:pic>
      <p:pic>
        <p:nvPicPr>
          <p:cNvPr id="23" name="Picture 2" descr="United Parcel Service">
            <a:extLst>
              <a:ext uri="{FF2B5EF4-FFF2-40B4-BE49-F238E27FC236}">
                <a16:creationId xmlns:a16="http://schemas.microsoft.com/office/drawing/2014/main" id="{D17B0F6B-2643-4488-9F7B-AD7EDA2A8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7605"/>
          <a:stretch/>
        </p:blipFill>
        <p:spPr bwMode="auto">
          <a:xfrm>
            <a:off x="6300192" y="2649847"/>
            <a:ext cx="2160240" cy="13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56">
            <a:extLst>
              <a:ext uri="{FF2B5EF4-FFF2-40B4-BE49-F238E27FC236}">
                <a16:creationId xmlns:a16="http://schemas.microsoft.com/office/drawing/2014/main" id="{64818260-5112-435E-B65C-5BB4941FDB03}"/>
              </a:ext>
            </a:extLst>
          </p:cNvPr>
          <p:cNvSpPr txBox="1"/>
          <p:nvPr/>
        </p:nvSpPr>
        <p:spPr>
          <a:xfrm>
            <a:off x="457200" y="2066125"/>
            <a:ext cx="2390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Taxi</a:t>
            </a:r>
            <a:r>
              <a:rPr lang="zh-CN" altLang="en-US" sz="2400" dirty="0"/>
              <a:t> </a:t>
            </a:r>
            <a:r>
              <a:rPr lang="en-US" altLang="zh-CN" sz="2400" dirty="0"/>
              <a:t>Calling</a:t>
            </a:r>
            <a:endParaRPr lang="zh-CN" altLang="en-US" sz="2400" dirty="0"/>
          </a:p>
        </p:txBody>
      </p:sp>
      <p:sp>
        <p:nvSpPr>
          <p:cNvPr id="15" name="文本框 56">
            <a:extLst>
              <a:ext uri="{FF2B5EF4-FFF2-40B4-BE49-F238E27FC236}">
                <a16:creationId xmlns:a16="http://schemas.microsoft.com/office/drawing/2014/main" id="{A8018486-FC52-413C-9C8B-03B4F8E3822E}"/>
              </a:ext>
            </a:extLst>
          </p:cNvPr>
          <p:cNvSpPr txBox="1"/>
          <p:nvPr/>
        </p:nvSpPr>
        <p:spPr>
          <a:xfrm>
            <a:off x="3299415" y="2060848"/>
            <a:ext cx="2390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Food Delivery</a:t>
            </a:r>
            <a:endParaRPr lang="zh-CN" altLang="en-US" sz="2400" dirty="0"/>
          </a:p>
        </p:txBody>
      </p:sp>
      <p:sp>
        <p:nvSpPr>
          <p:cNvPr id="16" name="文本框 56">
            <a:extLst>
              <a:ext uri="{FF2B5EF4-FFF2-40B4-BE49-F238E27FC236}">
                <a16:creationId xmlns:a16="http://schemas.microsoft.com/office/drawing/2014/main" id="{CA8CCB16-20EB-436B-B691-4B1B79FA0E80}"/>
              </a:ext>
            </a:extLst>
          </p:cNvPr>
          <p:cNvSpPr txBox="1"/>
          <p:nvPr/>
        </p:nvSpPr>
        <p:spPr>
          <a:xfrm>
            <a:off x="6141630" y="2060849"/>
            <a:ext cx="239081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Logistics</a:t>
            </a:r>
            <a:endParaRPr lang="zh-CN" altLang="en-US" sz="2400" dirty="0"/>
          </a:p>
        </p:txBody>
      </p:sp>
      <p:pic>
        <p:nvPicPr>
          <p:cNvPr id="18" name="Picture 2" descr="Image result for uber">
            <a:extLst>
              <a:ext uri="{FF2B5EF4-FFF2-40B4-BE49-F238E27FC236}">
                <a16:creationId xmlns:a16="http://schemas.microsoft.com/office/drawing/2014/main" id="{EFC860CE-DEA9-4F09-959C-4A41F1C18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2198" r="5718" b="11127"/>
          <a:stretch/>
        </p:blipFill>
        <p:spPr bwMode="auto">
          <a:xfrm>
            <a:off x="570884" y="2639394"/>
            <a:ext cx="2160000" cy="130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nited Parcel Service">
            <a:extLst>
              <a:ext uri="{FF2B5EF4-FFF2-40B4-BE49-F238E27FC236}">
                <a16:creationId xmlns:a16="http://schemas.microsoft.com/office/drawing/2014/main" id="{6F27447B-6C32-46F3-AC43-2A2F6DF24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7605"/>
          <a:stretch/>
        </p:blipFill>
        <p:spPr bwMode="auto">
          <a:xfrm>
            <a:off x="6228184" y="2646691"/>
            <a:ext cx="2160240" cy="13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“doordash”的图片搜索结果">
            <a:extLst>
              <a:ext uri="{FF2B5EF4-FFF2-40B4-BE49-F238E27FC236}">
                <a16:creationId xmlns:a16="http://schemas.microsoft.com/office/drawing/2014/main" id="{64220A02-4FA8-48EA-AC6B-FBC3BDB9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r="10020"/>
          <a:stretch/>
        </p:blipFill>
        <p:spPr bwMode="auto">
          <a:xfrm>
            <a:off x="3414495" y="2645387"/>
            <a:ext cx="2160240" cy="130565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00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Main Idea:</a:t>
            </a:r>
          </a:p>
          <a:p>
            <a:pPr lvl="1" eaLnBrk="1" hangingPunct="1"/>
            <a:r>
              <a:rPr lang="en-US" altLang="zh-CN" dirty="0"/>
              <a:t>Start from the </a:t>
            </a:r>
            <a:r>
              <a:rPr lang="en-US" altLang="zh-CN" dirty="0">
                <a:solidFill>
                  <a:srgbClr val="FF0000"/>
                </a:solidFill>
              </a:rPr>
              <a:t>exact node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randomly walk up or down </a:t>
            </a:r>
            <a:r>
              <a:rPr lang="en-US" altLang="zh-CN" dirty="0"/>
              <a:t>with some probability at each node</a:t>
            </a:r>
          </a:p>
          <a:p>
            <a:pPr lvl="1" eaLnBrk="1" hangingPunct="1"/>
            <a:r>
              <a:rPr lang="en-US" altLang="zh-CN" dirty="0"/>
              <a:t>Repeat until another </a:t>
            </a:r>
            <a:r>
              <a:rPr lang="en-US" altLang="zh-CN" dirty="0">
                <a:solidFill>
                  <a:srgbClr val="FF0000"/>
                </a:solidFill>
              </a:rPr>
              <a:t>leaf node is reached</a:t>
            </a:r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068960"/>
            <a:ext cx="5544616" cy="3111775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CCCC18A-9757-4B5A-9CF8-FF74363CD07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62587" y="6172804"/>
            <a:ext cx="0" cy="25559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BFE075F-70BD-45E0-90A4-4561A8B9F844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0364" y="5445224"/>
            <a:ext cx="181356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E1769D8-E2FE-4A79-B6BD-0426A096EDA3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6371" y="4869160"/>
            <a:ext cx="240721" cy="284731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97CFF5B-3466-4188-B9FC-C2D07EEC05E5}"/>
              </a:ext>
            </a:extLst>
          </p:cNvPr>
          <p:cNvCxnSpPr>
            <a:cxnSpLocks/>
          </p:cNvCxnSpPr>
          <p:nvPr/>
        </p:nvCxnSpPr>
        <p:spPr bwMode="auto">
          <a:xfrm>
            <a:off x="2555776" y="4909579"/>
            <a:ext cx="288032" cy="24431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74E95F8-6DC1-4719-8A72-B44B8B9A3390}"/>
              </a:ext>
            </a:extLst>
          </p:cNvPr>
          <p:cNvCxnSpPr>
            <a:cxnSpLocks/>
          </p:cNvCxnSpPr>
          <p:nvPr/>
        </p:nvCxnSpPr>
        <p:spPr bwMode="auto">
          <a:xfrm>
            <a:off x="2843808" y="5517232"/>
            <a:ext cx="154360" cy="31055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E00A6E-F0DD-44DB-8D96-7AD2956443A3}"/>
                  </a:ext>
                </a:extLst>
              </p:cNvPr>
              <p:cNvSpPr/>
              <p:nvPr/>
            </p:nvSpPr>
            <p:spPr>
              <a:xfrm>
                <a:off x="467116" y="5794538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E00A6E-F0DD-44DB-8D96-7AD295644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6" y="5794538"/>
                <a:ext cx="1320490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54A4B96-6B96-4DCF-837A-FDA2963313BA}"/>
                  </a:ext>
                </a:extLst>
              </p:cNvPr>
              <p:cNvSpPr/>
              <p:nvPr/>
            </p:nvSpPr>
            <p:spPr>
              <a:xfrm>
                <a:off x="457200" y="5192572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54A4B96-6B96-4DCF-837A-FDA296331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92572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249E16A-9AA9-4286-BDBA-1927440EA7E9}"/>
                  </a:ext>
                </a:extLst>
              </p:cNvPr>
              <p:cNvSpPr/>
              <p:nvPr/>
            </p:nvSpPr>
            <p:spPr>
              <a:xfrm>
                <a:off x="549874" y="4561383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249E16A-9AA9-4286-BDBA-1927440EA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74" y="4561383"/>
                <a:ext cx="1278812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2AC32280-6596-41FA-B9EA-3216EEADC0F0}"/>
                  </a:ext>
                </a:extLst>
              </p:cNvPr>
              <p:cNvSpPr/>
              <p:nvPr/>
            </p:nvSpPr>
            <p:spPr>
              <a:xfrm>
                <a:off x="977919" y="391886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2AC32280-6596-41FA-B9EA-3216EEADC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19" y="3918869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08D3733-0BBA-4AB7-9870-6553012381A4}"/>
                  </a:ext>
                </a:extLst>
              </p:cNvPr>
              <p:cNvSpPr/>
              <p:nvPr/>
            </p:nvSpPr>
            <p:spPr>
              <a:xfrm>
                <a:off x="1707546" y="310737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08D3733-0BBA-4AB7-9870-655301238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546" y="3107379"/>
                <a:ext cx="889794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1FB96B-2BBC-4CB6-92A9-DFD011B6D8C1}"/>
              </a:ext>
            </a:extLst>
          </p:cNvPr>
          <p:cNvCxnSpPr>
            <a:cxnSpLocks/>
          </p:cNvCxnSpPr>
          <p:nvPr/>
        </p:nvCxnSpPr>
        <p:spPr bwMode="auto">
          <a:xfrm flipV="1">
            <a:off x="2877595" y="6161484"/>
            <a:ext cx="0" cy="25559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0010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Algorithm Details:</a:t>
                </a:r>
              </a:p>
              <a:p>
                <a:pPr lvl="1" eaLnBrk="1" hangingPunct="1"/>
                <a:r>
                  <a:rPr lang="en-US" altLang="zh-CN" dirty="0"/>
                  <a:t>Phase I: Walk up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until obtain a tail </a:t>
                </a:r>
                <a:r>
                  <a:rPr lang="en-US" altLang="zh-CN" dirty="0"/>
                  <a:t>from the coin (at level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) with its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head probability</a:t>
                </a:r>
              </a:p>
              <a:p>
                <a:pPr marL="344487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 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30" y="6253767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/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CFE5F3E-9262-45E2-83A0-FAAC5240E2E3}"/>
                  </a:ext>
                </a:extLst>
              </p:cNvPr>
              <p:cNvSpPr/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total weights of leaf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nodes 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outside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endPara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(including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)</a:t>
                </a:r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CFE5F3E-9262-45E2-83A0-FAAC5240E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blipFill>
                <a:blip r:embed="rId7"/>
                <a:stretch>
                  <a:fillRect l="-376" r="-376" b="-746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0FFA0629-B706-437D-B107-933C5B16C123}"/>
              </a:ext>
            </a:extLst>
          </p:cNvPr>
          <p:cNvGrpSpPr/>
          <p:nvPr/>
        </p:nvGrpSpPr>
        <p:grpSpPr>
          <a:xfrm>
            <a:off x="17167" y="5810234"/>
            <a:ext cx="409037" cy="887065"/>
            <a:chOff x="2979676" y="5885387"/>
            <a:chExt cx="409037" cy="887065"/>
          </a:xfrm>
        </p:grpSpPr>
        <p:pic>
          <p:nvPicPr>
            <p:cNvPr id="3" name="图片 2" descr="图片包含 标志, 白色, 黑暗, 体育&#10;&#10;描述已自动生成">
              <a:extLst>
                <a:ext uri="{FF2B5EF4-FFF2-40B4-BE49-F238E27FC236}">
                  <a16:creationId xmlns:a16="http://schemas.microsoft.com/office/drawing/2014/main" id="{F7D39B49-C496-428A-A8B0-A1CACFAB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333" y="5885387"/>
              <a:ext cx="368380" cy="368380"/>
            </a:xfrm>
            <a:prstGeom prst="rect">
              <a:avLst/>
            </a:prstGeom>
          </p:spPr>
        </p:pic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159E2528-9419-4C60-8AAA-D43A1BA9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676" y="6253767"/>
              <a:ext cx="402681" cy="518685"/>
            </a:xfrm>
            <a:prstGeom prst="rect">
              <a:avLst/>
            </a:prstGeom>
          </p:spPr>
        </p:pic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0E2A6FB-CCEF-4F8D-AD19-06B98773BD3B}"/>
              </a:ext>
            </a:extLst>
          </p:cNvPr>
          <p:cNvCxnSpPr>
            <a:cxnSpLocks/>
          </p:cNvCxnSpPr>
          <p:nvPr/>
        </p:nvCxnSpPr>
        <p:spPr bwMode="auto">
          <a:xfrm flipV="1">
            <a:off x="1337871" y="6342441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左中括号 17">
            <a:extLst>
              <a:ext uri="{FF2B5EF4-FFF2-40B4-BE49-F238E27FC236}">
                <a16:creationId xmlns:a16="http://schemas.microsoft.com/office/drawing/2014/main" id="{B64572B3-7E49-4A7C-9D74-096DC668A80F}"/>
              </a:ext>
            </a:extLst>
          </p:cNvPr>
          <p:cNvSpPr/>
          <p:nvPr/>
        </p:nvSpPr>
        <p:spPr bwMode="auto">
          <a:xfrm rot="16200000">
            <a:off x="4883492" y="5133733"/>
            <a:ext cx="144016" cy="2351176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3B28437-07FB-4561-A556-52E9040A095B}"/>
                  </a:ext>
                </a:extLst>
              </p:cNvPr>
              <p:cNvSpPr/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3B28437-07FB-4561-A556-52E9040A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左中括号 22">
            <a:extLst>
              <a:ext uri="{FF2B5EF4-FFF2-40B4-BE49-F238E27FC236}">
                <a16:creationId xmlns:a16="http://schemas.microsoft.com/office/drawing/2014/main" id="{650E6C0A-2000-46E1-A089-1372392585FE}"/>
              </a:ext>
            </a:extLst>
          </p:cNvPr>
          <p:cNvSpPr/>
          <p:nvPr/>
        </p:nvSpPr>
        <p:spPr bwMode="auto">
          <a:xfrm rot="16200000">
            <a:off x="4331775" y="4832261"/>
            <a:ext cx="144016" cy="340798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DE310F2-5046-4BA2-AA2C-8262B68C8FE7}"/>
                  </a:ext>
                </a:extLst>
              </p:cNvPr>
              <p:cNvSpPr/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DE310F2-5046-4BA2-AA2C-8262B68C8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24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Algorithm Details:</a:t>
                </a:r>
              </a:p>
              <a:p>
                <a:pPr lvl="1" eaLnBrk="1" hangingPunct="1"/>
                <a:r>
                  <a:rPr lang="en-US" altLang="zh-CN" dirty="0"/>
                  <a:t>Phase I: Walk up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until obtain a tail </a:t>
                </a:r>
                <a:r>
                  <a:rPr lang="en-US" altLang="zh-CN" dirty="0"/>
                  <a:t>from the coin (at level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) with its head probability</a:t>
                </a:r>
              </a:p>
              <a:p>
                <a:pPr marL="344487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 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27" y="5449298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/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0FFA0629-B706-437D-B107-933C5B16C123}"/>
              </a:ext>
            </a:extLst>
          </p:cNvPr>
          <p:cNvGrpSpPr/>
          <p:nvPr/>
        </p:nvGrpSpPr>
        <p:grpSpPr>
          <a:xfrm>
            <a:off x="17167" y="5199361"/>
            <a:ext cx="409037" cy="887065"/>
            <a:chOff x="2979676" y="5885387"/>
            <a:chExt cx="409037" cy="887065"/>
          </a:xfrm>
        </p:grpSpPr>
        <p:pic>
          <p:nvPicPr>
            <p:cNvPr id="3" name="图片 2" descr="图片包含 标志, 白色, 黑暗, 体育&#10;&#10;描述已自动生成">
              <a:extLst>
                <a:ext uri="{FF2B5EF4-FFF2-40B4-BE49-F238E27FC236}">
                  <a16:creationId xmlns:a16="http://schemas.microsoft.com/office/drawing/2014/main" id="{F7D39B49-C496-428A-A8B0-A1CACFAB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333" y="5885387"/>
              <a:ext cx="368380" cy="368380"/>
            </a:xfrm>
            <a:prstGeom prst="rect">
              <a:avLst/>
            </a:prstGeom>
          </p:spPr>
        </p:pic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159E2528-9419-4C60-8AAA-D43A1BA9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676" y="6253767"/>
              <a:ext cx="402681" cy="518685"/>
            </a:xfrm>
            <a:prstGeom prst="rect">
              <a:avLst/>
            </a:prstGeom>
          </p:spPr>
        </p:pic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D99B458-04D1-4821-BC90-56A2DC3F025B}"/>
              </a:ext>
            </a:extLst>
          </p:cNvPr>
          <p:cNvCxnSpPr>
            <a:cxnSpLocks/>
          </p:cNvCxnSpPr>
          <p:nvPr/>
        </p:nvCxnSpPr>
        <p:spPr bwMode="auto">
          <a:xfrm flipV="1">
            <a:off x="1323240" y="5632867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话气泡: 矩形 17">
                <a:extLst>
                  <a:ext uri="{FF2B5EF4-FFF2-40B4-BE49-F238E27FC236}">
                    <a16:creationId xmlns:a16="http://schemas.microsoft.com/office/drawing/2014/main" id="{1D0AFAD3-3A24-4B68-A4D8-190D125C5DCD}"/>
                  </a:ext>
                </a:extLst>
              </p:cNvPr>
              <p:cNvSpPr/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total weights of leaf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nodes 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outside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endPara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(including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)</a:t>
                </a:r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8" name="对话气泡: 矩形 17">
                <a:extLst>
                  <a:ext uri="{FF2B5EF4-FFF2-40B4-BE49-F238E27FC236}">
                    <a16:creationId xmlns:a16="http://schemas.microsoft.com/office/drawing/2014/main" id="{1D0AFAD3-3A24-4B68-A4D8-190D125C5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blipFill>
                <a:blip r:embed="rId15"/>
                <a:stretch>
                  <a:fillRect l="-376" r="-376" b="-746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中括号 19">
            <a:extLst>
              <a:ext uri="{FF2B5EF4-FFF2-40B4-BE49-F238E27FC236}">
                <a16:creationId xmlns:a16="http://schemas.microsoft.com/office/drawing/2014/main" id="{8AFBC136-C3FF-4C51-919D-CE3291A19B6E}"/>
              </a:ext>
            </a:extLst>
          </p:cNvPr>
          <p:cNvSpPr/>
          <p:nvPr/>
        </p:nvSpPr>
        <p:spPr bwMode="auto">
          <a:xfrm rot="16200000">
            <a:off x="4883492" y="5133733"/>
            <a:ext cx="144016" cy="2351176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2D1EE8C-0892-4A58-8DA4-5124ACAECF4D}"/>
                  </a:ext>
                </a:extLst>
              </p:cNvPr>
              <p:cNvSpPr/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2D1EE8C-0892-4A58-8DA4-5124ACAEC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中括号 21">
            <a:extLst>
              <a:ext uri="{FF2B5EF4-FFF2-40B4-BE49-F238E27FC236}">
                <a16:creationId xmlns:a16="http://schemas.microsoft.com/office/drawing/2014/main" id="{305C702C-81CE-47F0-B6F0-E9E269E800C4}"/>
              </a:ext>
            </a:extLst>
          </p:cNvPr>
          <p:cNvSpPr/>
          <p:nvPr/>
        </p:nvSpPr>
        <p:spPr bwMode="auto">
          <a:xfrm rot="16200000">
            <a:off x="4331775" y="4832261"/>
            <a:ext cx="144016" cy="340798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EB8F199-C265-4346-9B97-456D4983C423}"/>
                  </a:ext>
                </a:extLst>
              </p:cNvPr>
              <p:cNvSpPr/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EB8F199-C265-4346-9B97-456D4983C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094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Algorithm Details:</a:t>
                </a:r>
              </a:p>
              <a:p>
                <a:pPr lvl="1" eaLnBrk="1" hangingPunct="1"/>
                <a:r>
                  <a:rPr lang="en-US" altLang="zh-CN" dirty="0"/>
                  <a:t>Phase I: Walk up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until obtain a tail </a:t>
                </a:r>
                <a:r>
                  <a:rPr lang="en-US" altLang="zh-CN" dirty="0"/>
                  <a:t>from the coin (at level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) with its head probability</a:t>
                </a:r>
              </a:p>
              <a:p>
                <a:pPr marL="344487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 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85" y="4746946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/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96B74-E567-4AA9-9E6E-54268321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65" y="3172812"/>
                <a:ext cx="3825568" cy="1380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0FFA0629-B706-437D-B107-933C5B16C123}"/>
              </a:ext>
            </a:extLst>
          </p:cNvPr>
          <p:cNvGrpSpPr/>
          <p:nvPr/>
        </p:nvGrpSpPr>
        <p:grpSpPr>
          <a:xfrm>
            <a:off x="83921" y="4543695"/>
            <a:ext cx="409037" cy="887065"/>
            <a:chOff x="2979676" y="5885387"/>
            <a:chExt cx="409037" cy="887065"/>
          </a:xfrm>
        </p:grpSpPr>
        <p:pic>
          <p:nvPicPr>
            <p:cNvPr id="3" name="图片 2" descr="图片包含 标志, 白色, 黑暗, 体育&#10;&#10;描述已自动生成">
              <a:extLst>
                <a:ext uri="{FF2B5EF4-FFF2-40B4-BE49-F238E27FC236}">
                  <a16:creationId xmlns:a16="http://schemas.microsoft.com/office/drawing/2014/main" id="{F7D39B49-C496-428A-A8B0-A1CACFAB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333" y="5885387"/>
              <a:ext cx="368380" cy="368380"/>
            </a:xfrm>
            <a:prstGeom prst="rect">
              <a:avLst/>
            </a:prstGeom>
          </p:spPr>
        </p:pic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159E2528-9419-4C60-8AAA-D43A1BA9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676" y="6253767"/>
              <a:ext cx="402681" cy="518685"/>
            </a:xfrm>
            <a:prstGeom prst="rect">
              <a:avLst/>
            </a:prstGeom>
          </p:spPr>
        </p:pic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D99B458-04D1-4821-BC90-56A2DC3F025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38098" y="4930515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话气泡: 矩形 17">
                <a:extLst>
                  <a:ext uri="{FF2B5EF4-FFF2-40B4-BE49-F238E27FC236}">
                    <a16:creationId xmlns:a16="http://schemas.microsoft.com/office/drawing/2014/main" id="{C4C886EE-F6E2-4C24-A118-04173C9DE2DF}"/>
                  </a:ext>
                </a:extLst>
              </p:cNvPr>
              <p:cNvSpPr/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The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total weights of leaf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nodes </a:t>
                </a:r>
                <a:r>
                  <a:rPr kumimoji="0" lang="en-US" altLang="zh-CN" sz="2000" b="1" i="0" u="none" strike="noStrike" cap="none" normalizeH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outside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endPara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(including level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𝒌</m:t>
                    </m:r>
                  </m:oMath>
                </a14:m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)</a:t>
                </a:r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8" name="对话气泡: 矩形 17">
                <a:extLst>
                  <a:ext uri="{FF2B5EF4-FFF2-40B4-BE49-F238E27FC236}">
                    <a16:creationId xmlns:a16="http://schemas.microsoft.com/office/drawing/2014/main" id="{C4C886EE-F6E2-4C24-A118-04173C9DE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160" y="5305758"/>
                <a:ext cx="3240359" cy="993292"/>
              </a:xfrm>
              <a:prstGeom prst="wedgeRectCallout">
                <a:avLst>
                  <a:gd name="adj1" fmla="val -24790"/>
                  <a:gd name="adj2" fmla="val -113891"/>
                </a:avLst>
              </a:prstGeom>
              <a:blipFill>
                <a:blip r:embed="rId15"/>
                <a:stretch>
                  <a:fillRect l="-376" r="-376" b="-746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中括号 19">
            <a:extLst>
              <a:ext uri="{FF2B5EF4-FFF2-40B4-BE49-F238E27FC236}">
                <a16:creationId xmlns:a16="http://schemas.microsoft.com/office/drawing/2014/main" id="{FDFF441D-9DCE-4986-9B08-5DEAFF325379}"/>
              </a:ext>
            </a:extLst>
          </p:cNvPr>
          <p:cNvSpPr/>
          <p:nvPr/>
        </p:nvSpPr>
        <p:spPr bwMode="auto">
          <a:xfrm rot="16200000">
            <a:off x="4883492" y="5133733"/>
            <a:ext cx="144016" cy="2351176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09F5BE0-63FE-4962-B25C-0DE44FE82B14}"/>
                  </a:ext>
                </a:extLst>
              </p:cNvPr>
              <p:cNvSpPr/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09F5BE0-63FE-4962-B25C-0DE44FE82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51" y="6299050"/>
                <a:ext cx="53675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中括号 21">
            <a:extLst>
              <a:ext uri="{FF2B5EF4-FFF2-40B4-BE49-F238E27FC236}">
                <a16:creationId xmlns:a16="http://schemas.microsoft.com/office/drawing/2014/main" id="{40471CF6-4A7A-414A-B736-6DCA79024215}"/>
              </a:ext>
            </a:extLst>
          </p:cNvPr>
          <p:cNvSpPr/>
          <p:nvPr/>
        </p:nvSpPr>
        <p:spPr bwMode="auto">
          <a:xfrm rot="16200000">
            <a:off x="4331775" y="4832261"/>
            <a:ext cx="144016" cy="3407982"/>
          </a:xfrm>
          <a:prstGeom prst="leftBracket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rgbClr val="9C3C1A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ADF6FC0-8C16-4861-B9E9-BE2118B83B7B}"/>
                  </a:ext>
                </a:extLst>
              </p:cNvPr>
              <p:cNvSpPr/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ADF6FC0-8C16-4861-B9E9-BE2118B83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874" y="6574740"/>
                <a:ext cx="53675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9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Algorithm Details:</a:t>
            </a:r>
          </a:p>
          <a:p>
            <a:pPr lvl="1" eaLnBrk="1" hangingPunct="1"/>
            <a:r>
              <a:rPr lang="en-US" altLang="zh-CN" dirty="0"/>
              <a:t>Phase II: Walk down </a:t>
            </a:r>
            <a:r>
              <a:rPr lang="en-US" altLang="zh-CN" dirty="0">
                <a:solidFill>
                  <a:srgbClr val="FF0000"/>
                </a:solidFill>
              </a:rPr>
              <a:t>uniformly</a:t>
            </a:r>
            <a:r>
              <a:rPr lang="en-US" altLang="zh-CN" dirty="0"/>
              <a:t> (except the subtree that has been passed) until reaching a leaf node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88" y="4259338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159E2528-9419-4C60-8AAA-D43A1BA9A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1" y="4398662"/>
            <a:ext cx="402681" cy="518685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E2A650-AE8E-4822-9917-9AD73045F527}"/>
              </a:ext>
            </a:extLst>
          </p:cNvPr>
          <p:cNvCxnSpPr>
            <a:cxnSpLocks/>
          </p:cNvCxnSpPr>
          <p:nvPr/>
        </p:nvCxnSpPr>
        <p:spPr bwMode="auto">
          <a:xfrm>
            <a:off x="3275856" y="4398662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D193876-E4A3-4298-8277-3C4EE249EDFD}"/>
              </a:ext>
            </a:extLst>
          </p:cNvPr>
          <p:cNvSpPr/>
          <p:nvPr/>
        </p:nvSpPr>
        <p:spPr bwMode="auto">
          <a:xfrm>
            <a:off x="1460915" y="4895931"/>
            <a:ext cx="1150611" cy="1446510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E19596-32DB-4C88-BCD8-184B7342A2E8}"/>
              </a:ext>
            </a:extLst>
          </p:cNvPr>
          <p:cNvSpPr/>
          <p:nvPr/>
        </p:nvSpPr>
        <p:spPr bwMode="auto">
          <a:xfrm>
            <a:off x="2681951" y="4895931"/>
            <a:ext cx="1025954" cy="144651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7506B95D-77C7-471F-989E-F95AF7CD0436}"/>
              </a:ext>
            </a:extLst>
          </p:cNvPr>
          <p:cNvSpPr/>
          <p:nvPr/>
        </p:nvSpPr>
        <p:spPr bwMode="auto">
          <a:xfrm>
            <a:off x="450722" y="6438665"/>
            <a:ext cx="2160804" cy="433436"/>
          </a:xfrm>
          <a:prstGeom prst="wedgeRectCallout">
            <a:avLst>
              <a:gd name="adj1" fmla="val 12788"/>
              <a:gd name="adj2" fmla="val -73386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Passed subtree</a:t>
            </a:r>
            <a:endParaRPr kumimoji="0" lang="en-US" altLang="zh-CN" sz="20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1BB0D242-DE7E-4030-9882-CB7BB8050B25}"/>
              </a:ext>
            </a:extLst>
          </p:cNvPr>
          <p:cNvSpPr/>
          <p:nvPr/>
        </p:nvSpPr>
        <p:spPr bwMode="auto">
          <a:xfrm>
            <a:off x="2765864" y="6423561"/>
            <a:ext cx="3462320" cy="433436"/>
          </a:xfrm>
          <a:prstGeom prst="wedgeRectCallout">
            <a:avLst>
              <a:gd name="adj1" fmla="val -25767"/>
              <a:gd name="adj2" fmla="val -76761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Subtree being walked down</a:t>
            </a:r>
            <a:endParaRPr kumimoji="0" lang="en-US" altLang="zh-CN" sz="20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5" name="图片 4" descr="图片包含 黑色, 黑暗, 标志, 白色&#10;&#10;描述已自动生成">
            <a:extLst>
              <a:ext uri="{FF2B5EF4-FFF2-40B4-BE49-F238E27FC236}">
                <a16:creationId xmlns:a16="http://schemas.microsoft.com/office/drawing/2014/main" id="{1DF89D51-069A-43FB-8487-ABF9C6DBB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4" y="3866836"/>
            <a:ext cx="600102" cy="60010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8654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Algorithm Details:</a:t>
            </a:r>
          </a:p>
          <a:p>
            <a:pPr lvl="1" eaLnBrk="1" hangingPunct="1"/>
            <a:r>
              <a:rPr lang="en-US" altLang="zh-CN" dirty="0"/>
              <a:t>Phase II: Walk down </a:t>
            </a:r>
            <a:r>
              <a:rPr lang="en-US" altLang="zh-CN" dirty="0">
                <a:solidFill>
                  <a:srgbClr val="FF0000"/>
                </a:solidFill>
              </a:rPr>
              <a:t>uniformly</a:t>
            </a:r>
            <a:r>
              <a:rPr lang="en-US" altLang="zh-CN" dirty="0"/>
              <a:t> (except the subtree that has been passed) until reaching a leaf node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76" y="4797152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E2A650-AE8E-4822-9917-9AD73045F527}"/>
              </a:ext>
            </a:extLst>
          </p:cNvPr>
          <p:cNvCxnSpPr>
            <a:cxnSpLocks/>
          </p:cNvCxnSpPr>
          <p:nvPr/>
        </p:nvCxnSpPr>
        <p:spPr bwMode="auto">
          <a:xfrm>
            <a:off x="3601144" y="4936476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0B54041E-145F-45B9-9066-3BC97D5F567D}"/>
                  </a:ext>
                </a:extLst>
              </p:cNvPr>
              <p:cNvSpPr/>
              <p:nvPr/>
            </p:nvSpPr>
            <p:spPr bwMode="auto">
              <a:xfrm>
                <a:off x="3907034" y="4826958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Each child node being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chosen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𝒄</m:t>
                        </m:r>
                      </m:den>
                    </m:f>
                  </m:oMath>
                </a14:m>
                <a:endParaRPr lang="en-US" altLang="zh-CN" sz="2000" b="1" dirty="0">
                  <a:solidFill>
                    <a:schemeClr val="bg1"/>
                  </a:solidFill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0B54041E-145F-45B9-9066-3BC97D5F5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7034" y="4826958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blipFill>
                <a:blip r:embed="rId10"/>
                <a:stretch>
                  <a:fillRect t="-7937" b="-9524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9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Algorithm Details:</a:t>
            </a:r>
          </a:p>
          <a:p>
            <a:pPr lvl="1" eaLnBrk="1" hangingPunct="1"/>
            <a:r>
              <a:rPr lang="en-US" altLang="zh-CN" dirty="0"/>
              <a:t>Phase II: Walk down </a:t>
            </a:r>
            <a:r>
              <a:rPr lang="en-US" altLang="zh-CN" dirty="0">
                <a:solidFill>
                  <a:srgbClr val="FF0000"/>
                </a:solidFill>
              </a:rPr>
              <a:t>uniformly</a:t>
            </a:r>
            <a:r>
              <a:rPr lang="en-US" altLang="zh-CN" dirty="0"/>
              <a:t> (except the subtree that has been passed) until reaching a leaf node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29" y="5331846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E2A650-AE8E-4822-9917-9AD73045F527}"/>
              </a:ext>
            </a:extLst>
          </p:cNvPr>
          <p:cNvCxnSpPr>
            <a:cxnSpLocks/>
          </p:cNvCxnSpPr>
          <p:nvPr/>
        </p:nvCxnSpPr>
        <p:spPr bwMode="auto">
          <a:xfrm>
            <a:off x="3677297" y="5471170"/>
            <a:ext cx="0" cy="2739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3A72A0DB-997A-44A0-8116-96BC73B7C6AD}"/>
                  </a:ext>
                </a:extLst>
              </p:cNvPr>
              <p:cNvSpPr/>
              <p:nvPr/>
            </p:nvSpPr>
            <p:spPr bwMode="auto">
              <a:xfrm>
                <a:off x="4067944" y="5163829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Each child node being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chosen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𝒄</m:t>
                        </m:r>
                      </m:den>
                    </m:f>
                  </m:oMath>
                </a14:m>
                <a:endParaRPr lang="en-US" altLang="zh-CN" sz="2000" b="1" dirty="0">
                  <a:solidFill>
                    <a:schemeClr val="bg1"/>
                  </a:solidFill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3A72A0DB-997A-44A0-8116-96BC73B7C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5163829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blipFill>
                <a:blip r:embed="rId10"/>
                <a:stretch>
                  <a:fillRect t="-7937" b="-9524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528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Algorithm Details:</a:t>
            </a:r>
          </a:p>
          <a:p>
            <a:pPr lvl="1" eaLnBrk="1" hangingPunct="1"/>
            <a:r>
              <a:rPr lang="en-US" altLang="zh-CN" dirty="0"/>
              <a:t>Phase II: Walk down </a:t>
            </a:r>
            <a:r>
              <a:rPr lang="en-US" altLang="zh-CN" dirty="0">
                <a:solidFill>
                  <a:srgbClr val="FF0000"/>
                </a:solidFill>
              </a:rPr>
              <a:t>uniformly</a:t>
            </a:r>
            <a:r>
              <a:rPr lang="en-US" altLang="zh-CN" dirty="0"/>
              <a:t> (except the subtree that has been passed) until reaching a leaf node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812382-4DAC-4C0E-8EA8-843FF2FA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97228"/>
            <a:ext cx="558812" cy="55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F7F9FF8C-3333-4A21-BF3B-7809D44D2096}"/>
              </a:ext>
            </a:extLst>
          </p:cNvPr>
          <p:cNvSpPr/>
          <p:nvPr/>
        </p:nvSpPr>
        <p:spPr bwMode="auto">
          <a:xfrm>
            <a:off x="3419872" y="5877272"/>
            <a:ext cx="360040" cy="878768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2F69CCF0-2BB3-4126-8E0F-5B1F9A29D6DA}"/>
                  </a:ext>
                </a:extLst>
              </p:cNvPr>
              <p:cNvSpPr/>
              <p:nvPr/>
            </p:nvSpPr>
            <p:spPr bwMode="auto">
              <a:xfrm>
                <a:off x="4193818" y="5709734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Each child node being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chosen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Unicode MS" pitchFamily="50" charset="-127"/>
                            <a:cs typeface="Arial Unicode MS" pitchFamily="50" charset="-127"/>
                          </a:rPr>
                          <m:t>𝒄</m:t>
                        </m:r>
                      </m:den>
                    </m:f>
                  </m:oMath>
                </a14:m>
                <a:endParaRPr lang="en-US" altLang="zh-CN" sz="2000" b="1" dirty="0">
                  <a:solidFill>
                    <a:schemeClr val="bg1"/>
                  </a:solidFill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2F69CCF0-2BB3-4126-8E0F-5B1F9A29D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818" y="5709734"/>
                <a:ext cx="3240360" cy="766900"/>
              </a:xfrm>
              <a:prstGeom prst="wedgeRectCallout">
                <a:avLst>
                  <a:gd name="adj1" fmla="val -58024"/>
                  <a:gd name="adj2" fmla="val 13489"/>
                </a:avLst>
              </a:prstGeom>
              <a:blipFill>
                <a:blip r:embed="rId10"/>
                <a:stretch>
                  <a:fillRect t="-8800" b="-104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678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/>
                  <a:t>Time Complexity:</a:t>
                </a:r>
              </a:p>
              <a:p>
                <a:pPr lvl="1" eaLnBrk="1" hangingPunct="1"/>
                <a:r>
                  <a:rPr lang="en-US" altLang="zh-CN" dirty="0"/>
                  <a:t>Phase I: Walk up until obtain a tail from the coin (at level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) with its head probability</a:t>
                </a:r>
              </a:p>
              <a:p>
                <a:pPr lvl="1" eaLnBrk="1" hangingPunct="1"/>
                <a:r>
                  <a:rPr lang="en-US" altLang="zh-CN" dirty="0"/>
                  <a:t>Phase II: Walk down uniformly (except the subtree that has been passed) until reaching a leaf node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4EE5619-EE18-441B-A458-B9B02408C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3"/>
                <a:stretch>
                  <a:fillRect l="-815" t="-1358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Random Walk Acceleration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905C0A1-C7D2-4321-BD77-D1F6E42F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620549"/>
            <a:ext cx="4849916" cy="2721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/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𝟔𝟎𝟔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4D3DC3-784F-4F95-B444-976DEB6EA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3" y="6021387"/>
                <a:ext cx="132049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/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𝟓𝟔𝟒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E607F-0D97-4FB2-8D7C-01849CC09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7" y="5419421"/>
                <a:ext cx="1320490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/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𝟑𝟎𝟒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CF47DD-A6D4-4AB1-B2DB-DECB45FB9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1" y="4883004"/>
                <a:ext cx="1278812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/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𝟎𝟕𝟓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ADBE2-0036-4FE3-9BC2-76F9233E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6" y="4345359"/>
                <a:ext cx="1278812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/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C29FF9-9F2E-4292-97E8-E3676B7AB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93" y="3533869"/>
                <a:ext cx="88979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DDDF4130-B58D-4910-BBB3-FF3EC95133EA}"/>
                  </a:ext>
                </a:extLst>
              </p:cNvPr>
              <p:cNvSpPr/>
              <p:nvPr/>
            </p:nvSpPr>
            <p:spPr bwMode="auto">
              <a:xfrm>
                <a:off x="5671624" y="3652973"/>
                <a:ext cx="3173229" cy="714375"/>
              </a:xfrm>
              <a:prstGeom prst="wedgeRectCallout">
                <a:avLst>
                  <a:gd name="adj1" fmla="val -30520"/>
                  <a:gd name="adj2" fmla="val -120374"/>
                </a:avLst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Each level is passed at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most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𝟐</m:t>
                    </m:r>
                  </m:oMath>
                </a14:m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rPr>
                  <a:t>times: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𝑶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(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𝑫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 Unicode MS" pitchFamily="50" charset="-127"/>
                        <a:cs typeface="Arial Unicode MS" pitchFamily="50" charset="-127"/>
                      </a:rPr>
                      <m:t>)</m:t>
                    </m:r>
                  </m:oMath>
                </a14:m>
                <a:endPara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DDDF4130-B58D-4910-BBB3-FF3EC9513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71624" y="3652973"/>
                <a:ext cx="3173229" cy="714375"/>
              </a:xfrm>
              <a:prstGeom prst="wedgeRectCallout">
                <a:avLst>
                  <a:gd name="adj1" fmla="val -30520"/>
                  <a:gd name="adj2" fmla="val -120374"/>
                </a:avLst>
              </a:prstGeom>
              <a:blipFill>
                <a:blip r:embed="rId10"/>
                <a:stretch>
                  <a:fillRect b="-9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1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Tree-based Framework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759C75-72F3-414A-9893-07C83339E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EB720-5879-4510-9F26-F6921647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73" y="1556792"/>
            <a:ext cx="5043054" cy="4987879"/>
          </a:xfrm>
          <a:prstGeom prst="rect">
            <a:avLst/>
          </a:prstGeom>
        </p:spPr>
      </p:pic>
      <p:sp>
        <p:nvSpPr>
          <p:cNvPr id="44" name="对话气泡: 矩形 43">
            <a:extLst>
              <a:ext uri="{FF2B5EF4-FFF2-40B4-BE49-F238E27FC236}">
                <a16:creationId xmlns:a16="http://schemas.microsoft.com/office/drawing/2014/main" id="{BB2A9683-DC58-4809-9BF5-9CB210D19B1B}"/>
              </a:ext>
            </a:extLst>
          </p:cNvPr>
          <p:cNvSpPr/>
          <p:nvPr/>
        </p:nvSpPr>
        <p:spPr bwMode="auto">
          <a:xfrm>
            <a:off x="6084168" y="1628800"/>
            <a:ext cx="2437343" cy="714375"/>
          </a:xfrm>
          <a:prstGeom prst="wedgeRectCallout">
            <a:avLst>
              <a:gd name="adj1" fmla="val -61141"/>
              <a:gd name="adj2" fmla="val -10806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Design a tree-based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privacy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mechanism 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对话气泡: 矩形 44">
            <a:extLst>
              <a:ext uri="{FF2B5EF4-FFF2-40B4-BE49-F238E27FC236}">
                <a16:creationId xmlns:a16="http://schemas.microsoft.com/office/drawing/2014/main" id="{CDEBFFD8-4673-4B54-8301-1ACFF5467A82}"/>
              </a:ext>
            </a:extLst>
          </p:cNvPr>
          <p:cNvSpPr/>
          <p:nvPr/>
        </p:nvSpPr>
        <p:spPr bwMode="auto">
          <a:xfrm>
            <a:off x="5556899" y="2390545"/>
            <a:ext cx="3491880" cy="714375"/>
          </a:xfrm>
          <a:prstGeom prst="wedgeRectCallout">
            <a:avLst>
              <a:gd name="adj1" fmla="val -70745"/>
              <a:gd name="adj2" fmla="val -35382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Show the efficiency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of the HST-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Greedy under our framework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对话气泡: 矩形 45">
            <a:extLst>
              <a:ext uri="{FF2B5EF4-FFF2-40B4-BE49-F238E27FC236}">
                <a16:creationId xmlns:a16="http://schemas.microsoft.com/office/drawing/2014/main" id="{DFD2BAA7-17F0-41F2-B1CF-6859152CCC19}"/>
              </a:ext>
            </a:extLst>
          </p:cNvPr>
          <p:cNvSpPr/>
          <p:nvPr/>
        </p:nvSpPr>
        <p:spPr bwMode="auto">
          <a:xfrm>
            <a:off x="311806" y="2766894"/>
            <a:ext cx="3491880" cy="714375"/>
          </a:xfrm>
          <a:prstGeom prst="wedgeRectCallout">
            <a:avLst>
              <a:gd name="adj1" fmla="val 21641"/>
              <a:gd name="adj2" fmla="val -151094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An accelerated implementation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of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the mechanism 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4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 core operation of spatial crowdsourcing is task assignment.</a:t>
            </a:r>
          </a:p>
          <a:p>
            <a:pPr eaLnBrk="1" hangingPunct="1"/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Background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6E487DE-7130-481D-8173-7DDF8D8D5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47518"/>
              </p:ext>
            </p:extLst>
          </p:nvPr>
        </p:nvGraphicFramePr>
        <p:xfrm>
          <a:off x="539553" y="1988841"/>
          <a:ext cx="8147248" cy="41044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5127">
                  <a:extLst>
                    <a:ext uri="{9D8B030D-6E8A-4147-A177-3AD203B41FA5}">
                      <a16:colId xmlns:a16="http://schemas.microsoft.com/office/drawing/2014/main" val="3923181260"/>
                    </a:ext>
                  </a:extLst>
                </a:gridCol>
                <a:gridCol w="2275432">
                  <a:extLst>
                    <a:ext uri="{9D8B030D-6E8A-4147-A177-3AD203B41FA5}">
                      <a16:colId xmlns:a16="http://schemas.microsoft.com/office/drawing/2014/main" val="2763110382"/>
                    </a:ext>
                  </a:extLst>
                </a:gridCol>
                <a:gridCol w="3106689">
                  <a:extLst>
                    <a:ext uri="{9D8B030D-6E8A-4147-A177-3AD203B41FA5}">
                      <a16:colId xmlns:a16="http://schemas.microsoft.com/office/drawing/2014/main" val="2155921594"/>
                    </a:ext>
                  </a:extLst>
                </a:gridCol>
              </a:tblGrid>
              <a:tr h="1002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Type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Applications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Issue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71255"/>
                  </a:ext>
                </a:extLst>
              </a:tr>
              <a:tr h="1097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Taxi Calling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dirty="0"/>
                        <a:t>Assign taxi-calling orders to drivers 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69634"/>
                  </a:ext>
                </a:extLst>
              </a:tr>
              <a:tr h="1002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Food Delivery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dirty="0"/>
                        <a:t>Assign food orders to proper deliverers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414950"/>
                  </a:ext>
                </a:extLst>
              </a:tr>
              <a:tr h="1002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/>
                        <a:t>Logistics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dirty="0"/>
                        <a:t>Assign delivery tasks to proper workers</a:t>
                      </a:r>
                      <a:endParaRPr lang="zh-CN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363536"/>
                  </a:ext>
                </a:extLst>
              </a:tr>
            </a:tbl>
          </a:graphicData>
        </a:graphic>
      </p:graphicFrame>
      <p:pic>
        <p:nvPicPr>
          <p:cNvPr id="20" name="Picture 2" descr="Image result for uber">
            <a:extLst>
              <a:ext uri="{FF2B5EF4-FFF2-40B4-BE49-F238E27FC236}">
                <a16:creationId xmlns:a16="http://schemas.microsoft.com/office/drawing/2014/main" id="{5C028621-C35C-456A-B576-D3A3B3D4F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t="20715" r="17045" b="19661"/>
          <a:stretch/>
        </p:blipFill>
        <p:spPr bwMode="auto">
          <a:xfrm>
            <a:off x="3635896" y="2996952"/>
            <a:ext cx="1656184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grubhub">
            <a:extLst>
              <a:ext uri="{FF2B5EF4-FFF2-40B4-BE49-F238E27FC236}">
                <a16:creationId xmlns:a16="http://schemas.microsoft.com/office/drawing/2014/main" id="{1E50344A-4ECB-41C3-B62C-2C2CD2D8D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15623" r="8334" b="14738"/>
          <a:stretch/>
        </p:blipFill>
        <p:spPr bwMode="auto">
          <a:xfrm>
            <a:off x="3635896" y="4149080"/>
            <a:ext cx="1656184" cy="85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United Parcel Service">
            <a:extLst>
              <a:ext uri="{FF2B5EF4-FFF2-40B4-BE49-F238E27FC236}">
                <a16:creationId xmlns:a16="http://schemas.microsoft.com/office/drawing/2014/main" id="{1CD82884-4A06-44DD-AD03-972126DD5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7605"/>
          <a:stretch/>
        </p:blipFill>
        <p:spPr bwMode="auto">
          <a:xfrm>
            <a:off x="3635896" y="5121985"/>
            <a:ext cx="1673671" cy="9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209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Background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  <a:r>
              <a:rPr lang="en-US" altLang="zh-CN" sz="3400" dirty="0"/>
              <a:t>and Motivation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Conclusions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67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Compared Algorithms:</a:t>
            </a:r>
          </a:p>
          <a:p>
            <a:pPr lvl="1" eaLnBrk="1" hangingPunct="1"/>
            <a:r>
              <a:rPr lang="en-US" altLang="zh-CN" dirty="0"/>
              <a:t>TBF: </a:t>
            </a:r>
          </a:p>
          <a:p>
            <a:pPr marL="344487" lvl="1" indent="0" eaLnBrk="1" hangingPunct="1">
              <a:buNone/>
            </a:pPr>
            <a:r>
              <a:rPr lang="en-US" altLang="zh-CN" dirty="0"/>
              <a:t>    Our tree-based framework + the random walk acceleration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Lap-GR: </a:t>
            </a:r>
          </a:p>
          <a:p>
            <a:pPr marL="344487" lvl="1" indent="0" eaLnBrk="1" hangingPunct="1">
              <a:buNone/>
            </a:pPr>
            <a:r>
              <a:rPr lang="en-US" altLang="zh-CN" dirty="0"/>
              <a:t>    Laplacian Mechanism + The Greedy Algorithm</a:t>
            </a:r>
          </a:p>
          <a:p>
            <a:pPr marL="344487" lvl="1" indent="0" eaLnBrk="1" hangingPunct="1">
              <a:buNone/>
            </a:pPr>
            <a:endParaRPr lang="en-US" altLang="zh-CN" dirty="0"/>
          </a:p>
          <a:p>
            <a:pPr lvl="1" eaLnBrk="1" hangingPunct="1"/>
            <a:r>
              <a:rPr lang="en-US" altLang="zh-CN" dirty="0"/>
              <a:t>LAP-HG: </a:t>
            </a:r>
          </a:p>
          <a:p>
            <a:pPr marL="344487" lvl="1" indent="0" eaLnBrk="1" hangingPunct="1">
              <a:buNone/>
            </a:pPr>
            <a:r>
              <a:rPr lang="en-US" altLang="zh-CN" dirty="0"/>
              <a:t>    Laplacian Mechanism + The HST-Greedy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Experimental Settings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6FC14155-D135-44A9-948E-D82DEE8777F3}"/>
              </a:ext>
            </a:extLst>
          </p:cNvPr>
          <p:cNvSpPr/>
          <p:nvPr/>
        </p:nvSpPr>
        <p:spPr bwMode="auto">
          <a:xfrm>
            <a:off x="2627784" y="2986906"/>
            <a:ext cx="3240360" cy="714375"/>
          </a:xfrm>
          <a:prstGeom prst="wedgeRectCallout">
            <a:avLst>
              <a:gd name="adj1" fmla="val -7329"/>
              <a:gd name="adj2" fmla="val 74845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State-of-the-art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mechanism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for location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privacy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4E7417-24B1-49A3-B0C0-08DEBAA83BF6}"/>
              </a:ext>
            </a:extLst>
          </p:cNvPr>
          <p:cNvSpPr/>
          <p:nvPr/>
        </p:nvSpPr>
        <p:spPr bwMode="auto">
          <a:xfrm>
            <a:off x="1246628" y="3933056"/>
            <a:ext cx="3114092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683E3F-FED3-4A4A-B271-32A0B38D89CE}"/>
              </a:ext>
            </a:extLst>
          </p:cNvPr>
          <p:cNvSpPr/>
          <p:nvPr/>
        </p:nvSpPr>
        <p:spPr bwMode="auto">
          <a:xfrm>
            <a:off x="4606702" y="3904914"/>
            <a:ext cx="329067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90AAEE-2A68-46E3-A396-01AB9D9F67EC}"/>
              </a:ext>
            </a:extLst>
          </p:cNvPr>
          <p:cNvSpPr/>
          <p:nvPr/>
        </p:nvSpPr>
        <p:spPr bwMode="auto">
          <a:xfrm>
            <a:off x="4572000" y="5445224"/>
            <a:ext cx="4000529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F6A641-2DB9-48BD-AE95-8EAC21545801}"/>
              </a:ext>
            </a:extLst>
          </p:cNvPr>
          <p:cNvSpPr/>
          <p:nvPr/>
        </p:nvSpPr>
        <p:spPr bwMode="auto">
          <a:xfrm>
            <a:off x="4211960" y="4495964"/>
            <a:ext cx="4824090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Representative task assignment algo-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r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ithms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with minimum total distance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5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Datasets:</a:t>
            </a:r>
          </a:p>
          <a:p>
            <a:pPr lvl="1" eaLnBrk="1" hangingPunct="1"/>
            <a:r>
              <a:rPr lang="en-US" altLang="zh-CN" dirty="0"/>
              <a:t>Synthetic datasets:  200x200 Euclidean space 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Real datasets:</a:t>
            </a:r>
          </a:p>
          <a:p>
            <a:pPr marL="344487" lvl="1" indent="0" eaLnBrk="1" hangingPunct="1">
              <a:buNone/>
            </a:pPr>
            <a:r>
              <a:rPr lang="en-US" altLang="zh-CN" dirty="0"/>
              <a:t>Trip records of passengers from Didi </a:t>
            </a:r>
            <a:r>
              <a:rPr lang="en-US" altLang="zh-CN" dirty="0" err="1"/>
              <a:t>Chuxing</a:t>
            </a:r>
            <a:endParaRPr lang="en-US" altLang="zh-CN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Experimental Settings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DA2D4C-18EA-4099-BB02-C211BB9A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1988840"/>
            <a:ext cx="6660232" cy="1828166"/>
          </a:xfrm>
          <a:prstGeom prst="rect">
            <a:avLst/>
          </a:prstGeom>
        </p:spPr>
      </p:pic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0374708C-DE99-4622-9F96-52748C484265}"/>
              </a:ext>
            </a:extLst>
          </p:cNvPr>
          <p:cNvSpPr/>
          <p:nvPr/>
        </p:nvSpPr>
        <p:spPr bwMode="auto">
          <a:xfrm>
            <a:off x="0" y="3625633"/>
            <a:ext cx="4406700" cy="385836"/>
          </a:xfrm>
          <a:prstGeom prst="wedgeRectCallout">
            <a:avLst>
              <a:gd name="adj1" fmla="val 29392"/>
              <a:gd name="adj2" fmla="val -128566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Parameters for Normal</a:t>
            </a:r>
            <a:r>
              <a:rPr kumimoji="0" lang="en-US" altLang="zh-CN" sz="18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distribution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52419C-3DF6-4CCC-ADCB-FE46DE536BE6}"/>
              </a:ext>
            </a:extLst>
          </p:cNvPr>
          <p:cNvSpPr/>
          <p:nvPr/>
        </p:nvSpPr>
        <p:spPr bwMode="auto">
          <a:xfrm>
            <a:off x="1241884" y="2780929"/>
            <a:ext cx="6660232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13867-66A0-4858-AC13-4C0BB7C3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452" y="5085184"/>
            <a:ext cx="4464496" cy="13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Results on synthetic datasets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Results on seal datasets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Experimental Results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1F64F5-006A-4E0F-B142-15A579AF5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44"/>
          <a:stretch/>
        </p:blipFill>
        <p:spPr>
          <a:xfrm>
            <a:off x="1289199" y="1388265"/>
            <a:ext cx="6565602" cy="2461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57BD4-642D-4B68-B61B-C8D9DF06A891}"/>
              </a:ext>
            </a:extLst>
          </p:cNvPr>
          <p:cNvSpPr txBox="1"/>
          <p:nvPr/>
        </p:nvSpPr>
        <p:spPr>
          <a:xfrm>
            <a:off x="3851920" y="2885102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B57E21-5297-4722-9B17-E0CB82E2ECF3}"/>
              </a:ext>
            </a:extLst>
          </p:cNvPr>
          <p:cNvCxnSpPr>
            <a:cxnSpLocks/>
          </p:cNvCxnSpPr>
          <p:nvPr/>
        </p:nvCxnSpPr>
        <p:spPr bwMode="auto">
          <a:xfrm flipV="1">
            <a:off x="5057083" y="2619241"/>
            <a:ext cx="430333" cy="26586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BBB9146-5997-4A41-BDF9-F52EAE1505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51920" y="2508726"/>
            <a:ext cx="148644" cy="3763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BEDCF310-7F10-41EC-A644-65529A7EC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97"/>
          <a:stretch/>
        </p:blipFill>
        <p:spPr>
          <a:xfrm>
            <a:off x="4932040" y="4437112"/>
            <a:ext cx="2664296" cy="23429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58E363-9D08-449A-89B2-8980E8CA1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042"/>
          <a:stretch/>
        </p:blipFill>
        <p:spPr>
          <a:xfrm>
            <a:off x="1331640" y="4445035"/>
            <a:ext cx="2664296" cy="228275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E9AFE97-C2AB-4084-9EE4-899C8F52B143}"/>
              </a:ext>
            </a:extLst>
          </p:cNvPr>
          <p:cNvSpPr txBox="1"/>
          <p:nvPr/>
        </p:nvSpPr>
        <p:spPr>
          <a:xfrm>
            <a:off x="3917899" y="5443493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F34FB3-C778-463B-BE63-CE77FED00D1D}"/>
              </a:ext>
            </a:extLst>
          </p:cNvPr>
          <p:cNvCxnSpPr>
            <a:cxnSpLocks/>
          </p:cNvCxnSpPr>
          <p:nvPr/>
        </p:nvCxnSpPr>
        <p:spPr bwMode="auto">
          <a:xfrm>
            <a:off x="5358059" y="5751270"/>
            <a:ext cx="294061" cy="3420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BEE0AE8-4FDA-4C9E-B102-B4FD0B58ED5B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2724" y="5751270"/>
            <a:ext cx="265175" cy="20151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358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Total distance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Time and memory cost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Experimental Results: Synthetic datasets 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1F64F5-006A-4E0F-B142-15A579AF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2" y="1550988"/>
            <a:ext cx="8352928" cy="20752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8F5FED-D9B4-4204-9D11-1FBA898FF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72" y="4450118"/>
            <a:ext cx="5406051" cy="20752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E2F94B-C94A-4F3A-8F18-305AACED4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963" y="4450118"/>
            <a:ext cx="2576493" cy="2063553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AD53786-D7F2-4FD6-B23D-629306CD42AC}"/>
              </a:ext>
            </a:extLst>
          </p:cNvPr>
          <p:cNvCxnSpPr>
            <a:cxnSpLocks/>
          </p:cNvCxnSpPr>
          <p:nvPr/>
        </p:nvCxnSpPr>
        <p:spPr bwMode="auto">
          <a:xfrm flipV="1">
            <a:off x="3492256" y="5661248"/>
            <a:ext cx="215648" cy="37904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1157BD4-642D-4B68-B61B-C8D9DF06A891}"/>
              </a:ext>
            </a:extLst>
          </p:cNvPr>
          <p:cNvSpPr txBox="1"/>
          <p:nvPr/>
        </p:nvSpPr>
        <p:spPr>
          <a:xfrm>
            <a:off x="2195736" y="2885102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B57E21-5297-4722-9B17-E0CB82E2ECF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00899" y="2619241"/>
            <a:ext cx="430333" cy="26586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4B11742-1202-4BF3-9B6F-0B3A60392212}"/>
              </a:ext>
            </a:extLst>
          </p:cNvPr>
          <p:cNvSpPr txBox="1"/>
          <p:nvPr/>
        </p:nvSpPr>
        <p:spPr>
          <a:xfrm>
            <a:off x="5312674" y="2598282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4E0186-B6E0-4CC9-BF86-C11057B689EE}"/>
              </a:ext>
            </a:extLst>
          </p:cNvPr>
          <p:cNvCxnSpPr>
            <a:cxnSpLocks/>
          </p:cNvCxnSpPr>
          <p:nvPr/>
        </p:nvCxnSpPr>
        <p:spPr bwMode="auto">
          <a:xfrm>
            <a:off x="6687283" y="2932298"/>
            <a:ext cx="137559" cy="18778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00B5008-3E88-4FD8-8546-8B8894C8BC6D}"/>
              </a:ext>
            </a:extLst>
          </p:cNvPr>
          <p:cNvSpPr txBox="1"/>
          <p:nvPr/>
        </p:nvSpPr>
        <p:spPr>
          <a:xfrm>
            <a:off x="2319064" y="6021387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6370B36-7591-4EAF-AFA5-8BE1F169FF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53500" y="4861435"/>
            <a:ext cx="115506" cy="116940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612DBBF-6EE3-4688-9BE5-687B72380F4D}"/>
              </a:ext>
            </a:extLst>
          </p:cNvPr>
          <p:cNvSpPr txBox="1"/>
          <p:nvPr/>
        </p:nvSpPr>
        <p:spPr>
          <a:xfrm>
            <a:off x="5785510" y="4152788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33C5C62-3A84-4552-9115-DB3E3422C8BA}"/>
              </a:ext>
            </a:extLst>
          </p:cNvPr>
          <p:cNvCxnSpPr>
            <a:cxnSpLocks/>
          </p:cNvCxnSpPr>
          <p:nvPr/>
        </p:nvCxnSpPr>
        <p:spPr bwMode="auto">
          <a:xfrm>
            <a:off x="6924518" y="4468808"/>
            <a:ext cx="107824" cy="18432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BBB9146-5997-4A41-BDF9-F52EAE150537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4380" y="2475225"/>
            <a:ext cx="166873" cy="40987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74949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4EE5619-EE18-441B-A458-B9B02408C6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Total distance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Time and memory cost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Experimental Results: Real datasets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231135-A26C-40FF-8CB8-999D1DFB4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7"/>
          <a:stretch/>
        </p:blipFill>
        <p:spPr>
          <a:xfrm>
            <a:off x="5148064" y="1404852"/>
            <a:ext cx="2664296" cy="23429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F1B688-084D-452E-8A82-B35DD6E8B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42"/>
          <a:stretch/>
        </p:blipFill>
        <p:spPr>
          <a:xfrm>
            <a:off x="899592" y="1412775"/>
            <a:ext cx="2664296" cy="22827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E700E9-7F3C-4B02-B72B-7E104660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04" y="4271692"/>
            <a:ext cx="2810600" cy="23310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ACE854-137B-4AA7-9ABF-26C02276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1" y="4214042"/>
            <a:ext cx="2952328" cy="2410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AABD36-CAFE-43C3-9B87-0D6F82A998BA}"/>
              </a:ext>
            </a:extLst>
          </p:cNvPr>
          <p:cNvSpPr txBox="1"/>
          <p:nvPr/>
        </p:nvSpPr>
        <p:spPr>
          <a:xfrm>
            <a:off x="3707904" y="2490069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487176D-CAE0-4A2B-A1C7-580AFD50FA60}"/>
              </a:ext>
            </a:extLst>
          </p:cNvPr>
          <p:cNvCxnSpPr>
            <a:cxnSpLocks/>
          </p:cNvCxnSpPr>
          <p:nvPr/>
        </p:nvCxnSpPr>
        <p:spPr bwMode="auto">
          <a:xfrm>
            <a:off x="5148064" y="2797846"/>
            <a:ext cx="294061" cy="3420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063B499-C1B9-403B-9077-26EB1CFEC268}"/>
              </a:ext>
            </a:extLst>
          </p:cNvPr>
          <p:cNvCxnSpPr>
            <a:cxnSpLocks/>
          </p:cNvCxnSpPr>
          <p:nvPr/>
        </p:nvCxnSpPr>
        <p:spPr bwMode="auto">
          <a:xfrm flipH="1">
            <a:off x="3442729" y="2797846"/>
            <a:ext cx="265175" cy="20151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5D69B0-0FF8-4AA2-8A16-1EC2AA08CA42}"/>
              </a:ext>
            </a:extLst>
          </p:cNvPr>
          <p:cNvSpPr txBox="1"/>
          <p:nvPr/>
        </p:nvSpPr>
        <p:spPr>
          <a:xfrm>
            <a:off x="3615755" y="5437225"/>
            <a:ext cx="151216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A54B39-80C9-4BD8-AC75-637D448AB1C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31301" y="4510662"/>
            <a:ext cx="276603" cy="9086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87C3E48-11A4-44EF-B702-B94D6E5E2E20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2620" y="5157192"/>
            <a:ext cx="443478" cy="26209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93805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Background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Problem Definition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 Tree-based Framework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Random Walk Acceleration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Experimental Evaluation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Conclusions</a:t>
            </a:r>
            <a:endParaRPr lang="en-US" altLang="zh-CN" sz="26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76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57885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Devise a novel tree-based framework for private  online task assignment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Design a privacy mechanism to protect location privacy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analyze the effectiveness of the framework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Propose a random walk method for acceleration</a:t>
            </a:r>
          </a:p>
          <a:p>
            <a:pPr marL="0" indent="0" eaLnBrk="1" hangingPunct="1">
              <a:buNone/>
            </a:pPr>
            <a:endParaRPr lang="en-US" altLang="zh-CN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Contributions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12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2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Background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9EEAA5-2538-48FC-A7B7-FD262512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9256"/>
            <a:ext cx="5633938" cy="3754659"/>
          </a:xfrm>
          <a:prstGeom prst="rect">
            <a:avLst/>
          </a:prstGeom>
        </p:spPr>
      </p:pic>
      <p:pic>
        <p:nvPicPr>
          <p:cNvPr id="6" name="图片 5" descr="图片包含 游戏机, 标志, 钟表, 灯光&#10;&#10;描述已自动生成">
            <a:extLst>
              <a:ext uri="{FF2B5EF4-FFF2-40B4-BE49-F238E27FC236}">
                <a16:creationId xmlns:a16="http://schemas.microsoft.com/office/drawing/2014/main" id="{2894DB91-3724-4A4D-90C4-A0A677A58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7" y="2340541"/>
            <a:ext cx="576064" cy="576064"/>
          </a:xfrm>
          <a:prstGeom prst="rect">
            <a:avLst/>
          </a:prstGeom>
        </p:spPr>
      </p:pic>
      <p:pic>
        <p:nvPicPr>
          <p:cNvPr id="9" name="图片 8" descr="图片包含 游戏机, 街道, 标志&#10;&#10;描述已自动生成">
            <a:extLst>
              <a:ext uri="{FF2B5EF4-FFF2-40B4-BE49-F238E27FC236}">
                <a16:creationId xmlns:a16="http://schemas.microsoft.com/office/drawing/2014/main" id="{A0A27A76-CB9A-4771-830F-B56B44F89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74" y="2218352"/>
            <a:ext cx="576064" cy="5760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0C12F-A1EF-4300-A599-D476009EF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" y="5617851"/>
            <a:ext cx="576064" cy="576064"/>
          </a:xfrm>
          <a:prstGeom prst="rect">
            <a:avLst/>
          </a:prstGeom>
        </p:spPr>
      </p:pic>
      <p:pic>
        <p:nvPicPr>
          <p:cNvPr id="13" name="图片 12" descr="图片包含 游戏机, 黑暗, 亮, 灯光&#10;&#10;描述已自动生成">
            <a:extLst>
              <a:ext uri="{FF2B5EF4-FFF2-40B4-BE49-F238E27FC236}">
                <a16:creationId xmlns:a16="http://schemas.microsoft.com/office/drawing/2014/main" id="{E2EEBD1D-A434-4EA3-BB03-41B4D2C83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31" y="4098141"/>
            <a:ext cx="576064" cy="576064"/>
          </a:xfrm>
          <a:prstGeom prst="rect">
            <a:avLst/>
          </a:prstGeom>
        </p:spPr>
      </p:pic>
      <p:pic>
        <p:nvPicPr>
          <p:cNvPr id="15" name="图片 14" descr="图片包含 游戏机, 钟表&#10;&#10;描述已自动生成">
            <a:extLst>
              <a:ext uri="{FF2B5EF4-FFF2-40B4-BE49-F238E27FC236}">
                <a16:creationId xmlns:a16="http://schemas.microsoft.com/office/drawing/2014/main" id="{CB035EE0-7503-4A0D-8AE9-F3191EE76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6" y="4098141"/>
            <a:ext cx="576064" cy="576064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327C1DBC-836A-4338-8BF5-F9864237F690}"/>
              </a:ext>
            </a:extLst>
          </p:cNvPr>
          <p:cNvSpPr/>
          <p:nvPr/>
        </p:nvSpPr>
        <p:spPr bwMode="auto">
          <a:xfrm rot="14921391">
            <a:off x="570513" y="5044639"/>
            <a:ext cx="1034169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F6AD9AF-3DDC-4440-9DEC-8FBF216ACDF5}"/>
              </a:ext>
            </a:extLst>
          </p:cNvPr>
          <p:cNvSpPr/>
          <p:nvPr/>
        </p:nvSpPr>
        <p:spPr bwMode="auto">
          <a:xfrm rot="5248992">
            <a:off x="1413804" y="4100561"/>
            <a:ext cx="3212186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F73E24A-B7DC-4874-B56B-A15D14616F22}"/>
              </a:ext>
            </a:extLst>
          </p:cNvPr>
          <p:cNvSpPr/>
          <p:nvPr/>
        </p:nvSpPr>
        <p:spPr bwMode="auto">
          <a:xfrm rot="5400000">
            <a:off x="5246981" y="3172868"/>
            <a:ext cx="1163349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40DC0C6-DE5B-41AF-8F9D-71377898E586}"/>
              </a:ext>
            </a:extLst>
          </p:cNvPr>
          <p:cNvSpPr/>
          <p:nvPr/>
        </p:nvSpPr>
        <p:spPr bwMode="auto">
          <a:xfrm>
            <a:off x="1144761" y="2424572"/>
            <a:ext cx="1804110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66C8366B-7CB0-4E1B-B970-AD565F9BE0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63" y="5661248"/>
            <a:ext cx="576064" cy="576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3C4017B-61DD-405C-8877-2D4362BA1A57}"/>
                  </a:ext>
                </a:extLst>
              </p:cNvPr>
              <p:cNvSpPr txBox="1"/>
              <p:nvPr/>
            </p:nvSpPr>
            <p:spPr>
              <a:xfrm>
                <a:off x="4737930" y="2578521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3C4017B-61DD-405C-8877-2D4362BA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930" y="2578521"/>
                <a:ext cx="12809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9EC595F-57E4-4EF1-BC32-55DB77E194BD}"/>
                  </a:ext>
                </a:extLst>
              </p:cNvPr>
              <p:cNvSpPr txBox="1"/>
              <p:nvPr/>
            </p:nvSpPr>
            <p:spPr>
              <a:xfrm>
                <a:off x="2441270" y="5930615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9EC595F-57E4-4EF1-BC32-55DB77E1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70" y="5930615"/>
                <a:ext cx="12809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62817B6-FB91-4E40-8397-70F01D306774}"/>
                  </a:ext>
                </a:extLst>
              </p:cNvPr>
              <p:cNvSpPr txBox="1"/>
              <p:nvPr/>
            </p:nvSpPr>
            <p:spPr>
              <a:xfrm>
                <a:off x="568697" y="4279091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62817B6-FB91-4E40-8397-70F01D306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7" y="4279091"/>
                <a:ext cx="128090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A226B88-67F2-4EF5-A134-6B0417816E4F}"/>
                  </a:ext>
                </a:extLst>
              </p:cNvPr>
              <p:cNvSpPr txBox="1"/>
              <p:nvPr/>
            </p:nvSpPr>
            <p:spPr>
              <a:xfrm>
                <a:off x="4874624" y="4133929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A226B88-67F2-4EF5-A134-6B0417816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24" y="4133929"/>
                <a:ext cx="128090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48B56E4-BF7E-4F36-A1C0-FAFE6669A6CB}"/>
                  </a:ext>
                </a:extLst>
              </p:cNvPr>
              <p:cNvSpPr txBox="1"/>
              <p:nvPr/>
            </p:nvSpPr>
            <p:spPr>
              <a:xfrm>
                <a:off x="1015336" y="5656076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48B56E4-BF7E-4F36-A1C0-FAFE6669A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6" y="5656076"/>
                <a:ext cx="128090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21A128-2C95-4235-81EB-26A81292CF15}"/>
                  </a:ext>
                </a:extLst>
              </p:cNvPr>
              <p:cNvSpPr txBox="1"/>
              <p:nvPr/>
            </p:nvSpPr>
            <p:spPr>
              <a:xfrm>
                <a:off x="680846" y="2799803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21A128-2C95-4235-81EB-26A81292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6" y="2799803"/>
                <a:ext cx="128090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28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483DF8B6-1083-46AB-93F2-8D202C58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4606"/>
            <a:ext cx="5633938" cy="3754659"/>
          </a:xfrm>
          <a:prstGeom prst="rect">
            <a:avLst/>
          </a:prstGeom>
        </p:spPr>
      </p:pic>
      <p:pic>
        <p:nvPicPr>
          <p:cNvPr id="35" name="图片 34" descr="图片包含 游戏机, 标志, 钟表, 灯光&#10;&#10;描述已自动生成">
            <a:extLst>
              <a:ext uri="{FF2B5EF4-FFF2-40B4-BE49-F238E27FC236}">
                <a16:creationId xmlns:a16="http://schemas.microsoft.com/office/drawing/2014/main" id="{ED6B62EB-4403-40D0-8A36-FACE6D2DB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7" y="2385891"/>
            <a:ext cx="576064" cy="576064"/>
          </a:xfrm>
          <a:prstGeom prst="rect">
            <a:avLst/>
          </a:prstGeom>
        </p:spPr>
      </p:pic>
      <p:pic>
        <p:nvPicPr>
          <p:cNvPr id="36" name="图片 35" descr="图片包含 游戏机, 街道, 标志&#10;&#10;描述已自动生成">
            <a:extLst>
              <a:ext uri="{FF2B5EF4-FFF2-40B4-BE49-F238E27FC236}">
                <a16:creationId xmlns:a16="http://schemas.microsoft.com/office/drawing/2014/main" id="{33310C8B-10DC-44DE-99C7-4B3A039D7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74" y="2263702"/>
            <a:ext cx="576064" cy="57606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46F491F-87CA-4FED-AEC8-0564EE781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" y="5663201"/>
            <a:ext cx="576064" cy="576064"/>
          </a:xfrm>
          <a:prstGeom prst="rect">
            <a:avLst/>
          </a:prstGeom>
        </p:spPr>
      </p:pic>
      <p:pic>
        <p:nvPicPr>
          <p:cNvPr id="38" name="图片 37" descr="图片包含 游戏机, 黑暗, 亮, 灯光&#10;&#10;描述已自动生成">
            <a:extLst>
              <a:ext uri="{FF2B5EF4-FFF2-40B4-BE49-F238E27FC236}">
                <a16:creationId xmlns:a16="http://schemas.microsoft.com/office/drawing/2014/main" id="{021718B6-B1AE-41E6-8E13-BB1691DF6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31" y="4143491"/>
            <a:ext cx="576064" cy="576064"/>
          </a:xfrm>
          <a:prstGeom prst="rect">
            <a:avLst/>
          </a:prstGeom>
        </p:spPr>
      </p:pic>
      <p:pic>
        <p:nvPicPr>
          <p:cNvPr id="39" name="图片 38" descr="图片包含 游戏机, 钟表&#10;&#10;描述已自动生成">
            <a:extLst>
              <a:ext uri="{FF2B5EF4-FFF2-40B4-BE49-F238E27FC236}">
                <a16:creationId xmlns:a16="http://schemas.microsoft.com/office/drawing/2014/main" id="{34010AF5-07E9-4049-8759-56DB3B5C6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6" y="4143491"/>
            <a:ext cx="576064" cy="576064"/>
          </a:xfrm>
          <a:prstGeom prst="rect">
            <a:avLst/>
          </a:prstGeom>
        </p:spPr>
      </p:pic>
      <p:pic>
        <p:nvPicPr>
          <p:cNvPr id="40" name="图片 39" descr="图片包含 游戏机, 画&#10;&#10;描述已自动生成">
            <a:extLst>
              <a:ext uri="{FF2B5EF4-FFF2-40B4-BE49-F238E27FC236}">
                <a16:creationId xmlns:a16="http://schemas.microsoft.com/office/drawing/2014/main" id="{485BDAAC-185C-4D8A-B593-BDE3E12804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63" y="5706598"/>
            <a:ext cx="576064" cy="57606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How to make </a:t>
            </a:r>
            <a:r>
              <a:rPr lang="en-US" altLang="zh-CN" sz="2800" dirty="0">
                <a:solidFill>
                  <a:srgbClr val="FFC000"/>
                </a:solidFill>
              </a:rPr>
              <a:t>effective task assignment </a:t>
            </a:r>
            <a:r>
              <a:rPr lang="en-US" altLang="zh-CN" sz="2800" dirty="0"/>
              <a:t>while protecting the </a:t>
            </a:r>
            <a:r>
              <a:rPr lang="en-US" altLang="zh-CN" sz="2800" dirty="0">
                <a:solidFill>
                  <a:srgbClr val="FFC000"/>
                </a:solidFill>
              </a:rPr>
              <a:t>location privacy </a:t>
            </a:r>
            <a:r>
              <a:rPr lang="en-US" altLang="zh-CN" sz="2800" dirty="0"/>
              <a:t>of the tasks and workers?</a:t>
            </a:r>
          </a:p>
          <a:p>
            <a:pPr eaLnBrk="1" hangingPunct="1"/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Background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27C1DBC-836A-4338-8BF5-F9864237F690}"/>
              </a:ext>
            </a:extLst>
          </p:cNvPr>
          <p:cNvSpPr/>
          <p:nvPr/>
        </p:nvSpPr>
        <p:spPr bwMode="auto">
          <a:xfrm>
            <a:off x="1655786" y="5877272"/>
            <a:ext cx="936104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F6AD9AF-3DDC-4440-9DEC-8FBF216ACDF5}"/>
              </a:ext>
            </a:extLst>
          </p:cNvPr>
          <p:cNvSpPr/>
          <p:nvPr/>
        </p:nvSpPr>
        <p:spPr bwMode="auto">
          <a:xfrm rot="5400000">
            <a:off x="312753" y="3334862"/>
            <a:ext cx="1101889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F73E24A-B7DC-4874-B56B-A15D14616F22}"/>
              </a:ext>
            </a:extLst>
          </p:cNvPr>
          <p:cNvSpPr/>
          <p:nvPr/>
        </p:nvSpPr>
        <p:spPr bwMode="auto">
          <a:xfrm rot="5400000">
            <a:off x="5293439" y="3304132"/>
            <a:ext cx="1163349" cy="4320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77AD28-BD74-4B7E-80CF-A0E002365529}"/>
              </a:ext>
            </a:extLst>
          </p:cNvPr>
          <p:cNvSpPr/>
          <p:nvPr/>
        </p:nvSpPr>
        <p:spPr bwMode="auto">
          <a:xfrm>
            <a:off x="6307960" y="2469922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Effective task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assignment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86ED2A9-2C27-46FB-B136-151AB2270F18}"/>
              </a:ext>
            </a:extLst>
          </p:cNvPr>
          <p:cNvSpPr/>
          <p:nvPr/>
        </p:nvSpPr>
        <p:spPr bwMode="auto">
          <a:xfrm>
            <a:off x="6307959" y="5375170"/>
            <a:ext cx="2637731" cy="86409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L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ocation protection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 from server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3" name="形状 42">
            <a:extLst>
              <a:ext uri="{FF2B5EF4-FFF2-40B4-BE49-F238E27FC236}">
                <a16:creationId xmlns:a16="http://schemas.microsoft.com/office/drawing/2014/main" id="{679EB723-1C4B-4E39-8297-5C2AE625A6FB}"/>
              </a:ext>
            </a:extLst>
          </p:cNvPr>
          <p:cNvSpPr/>
          <p:nvPr/>
        </p:nvSpPr>
        <p:spPr>
          <a:xfrm rot="5400000">
            <a:off x="6457084" y="3952331"/>
            <a:ext cx="2160237" cy="864095"/>
          </a:xfrm>
          <a:prstGeom prst="leftRightRibbon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B74E06-4D2B-494D-BCAD-731D332FD45F}"/>
                  </a:ext>
                </a:extLst>
              </p:cNvPr>
              <p:cNvSpPr txBox="1"/>
              <p:nvPr/>
            </p:nvSpPr>
            <p:spPr>
              <a:xfrm>
                <a:off x="1015336" y="5656076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B74E06-4D2B-494D-BCAD-731D332F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6" y="5656076"/>
                <a:ext cx="12809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6C32185-527A-4AE3-B83C-1559742043C5}"/>
                  </a:ext>
                </a:extLst>
              </p:cNvPr>
              <p:cNvSpPr txBox="1"/>
              <p:nvPr/>
            </p:nvSpPr>
            <p:spPr>
              <a:xfrm>
                <a:off x="680846" y="2799803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6C32185-527A-4AE3-B83C-15597420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6" y="2799803"/>
                <a:ext cx="12809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61CEEB0-4F66-4B29-B5E6-82CA91AC8CB4}"/>
                  </a:ext>
                </a:extLst>
              </p:cNvPr>
              <p:cNvSpPr txBox="1"/>
              <p:nvPr/>
            </p:nvSpPr>
            <p:spPr>
              <a:xfrm>
                <a:off x="4737930" y="2578521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61CEEB0-4F66-4B29-B5E6-82CA91AC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930" y="2578521"/>
                <a:ext cx="128090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7EB743-4595-45BD-9AB0-5A65D35DD427}"/>
                  </a:ext>
                </a:extLst>
              </p:cNvPr>
              <p:cNvSpPr txBox="1"/>
              <p:nvPr/>
            </p:nvSpPr>
            <p:spPr>
              <a:xfrm>
                <a:off x="2441270" y="5930615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7EB743-4595-45BD-9AB0-5A65D35D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70" y="5930615"/>
                <a:ext cx="128090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E6A09CB-11FA-42BF-A6C3-E725C2F1C7B5}"/>
                  </a:ext>
                </a:extLst>
              </p:cNvPr>
              <p:cNvSpPr txBox="1"/>
              <p:nvPr/>
            </p:nvSpPr>
            <p:spPr>
              <a:xfrm>
                <a:off x="568697" y="4279091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E6A09CB-11FA-42BF-A6C3-E725C2F1C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7" y="4279091"/>
                <a:ext cx="128090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3A1EF71-E1B3-435F-A4BD-28530D4423C7}"/>
                  </a:ext>
                </a:extLst>
              </p:cNvPr>
              <p:cNvSpPr txBox="1"/>
              <p:nvPr/>
            </p:nvSpPr>
            <p:spPr>
              <a:xfrm>
                <a:off x="4874624" y="4133929"/>
                <a:ext cx="1280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3A1EF71-E1B3-435F-A4BD-28530D44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24" y="4133929"/>
                <a:ext cx="128090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3395D03E-CACA-45F2-8CE2-BE3130CDF08D}"/>
              </a:ext>
            </a:extLst>
          </p:cNvPr>
          <p:cNvSpPr/>
          <p:nvPr/>
        </p:nvSpPr>
        <p:spPr bwMode="auto">
          <a:xfrm>
            <a:off x="552946" y="4101831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57976AB-E52B-4CAF-966E-FC63C19ECFB6}"/>
              </a:ext>
            </a:extLst>
          </p:cNvPr>
          <p:cNvSpPr/>
          <p:nvPr/>
        </p:nvSpPr>
        <p:spPr bwMode="auto">
          <a:xfrm>
            <a:off x="589713" y="2512064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0A0CD8-9160-4765-98B6-A0D742750229}"/>
              </a:ext>
            </a:extLst>
          </p:cNvPr>
          <p:cNvSpPr/>
          <p:nvPr/>
        </p:nvSpPr>
        <p:spPr bwMode="auto">
          <a:xfrm>
            <a:off x="5288915" y="2382217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71BA2D-D2E1-4400-ABC5-0DCB91A61AFF}"/>
              </a:ext>
            </a:extLst>
          </p:cNvPr>
          <p:cNvSpPr/>
          <p:nvPr/>
        </p:nvSpPr>
        <p:spPr bwMode="auto">
          <a:xfrm>
            <a:off x="5356115" y="4089465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7AD483-4E47-49EB-9F47-2F79F5D8BE09}"/>
              </a:ext>
            </a:extLst>
          </p:cNvPr>
          <p:cNvSpPr/>
          <p:nvPr/>
        </p:nvSpPr>
        <p:spPr bwMode="auto">
          <a:xfrm>
            <a:off x="2373348" y="5681245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BE10CA-2471-4CAA-9E80-D5E6568297A6}"/>
              </a:ext>
            </a:extLst>
          </p:cNvPr>
          <p:cNvSpPr/>
          <p:nvPr/>
        </p:nvSpPr>
        <p:spPr bwMode="auto">
          <a:xfrm>
            <a:off x="924930" y="5691596"/>
            <a:ext cx="778694" cy="61772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3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Ignore a widely-researched and practical objective: </a:t>
            </a:r>
            <a:r>
              <a:rPr lang="en-US" altLang="zh-CN" sz="2800" dirty="0">
                <a:solidFill>
                  <a:srgbClr val="FF0000"/>
                </a:solidFill>
              </a:rPr>
              <a:t>minimizing total distance</a:t>
            </a:r>
          </a:p>
          <a:p>
            <a:pPr eaLnBrk="1" hangingPunct="1"/>
            <a:r>
              <a:rPr lang="en-US" altLang="zh-CN" sz="2800" dirty="0"/>
              <a:t>Lack of theoretical analysis of the </a:t>
            </a:r>
            <a:r>
              <a:rPr lang="en-US" altLang="zh-CN" sz="2800" dirty="0">
                <a:solidFill>
                  <a:srgbClr val="FF0000"/>
                </a:solidFill>
              </a:rPr>
              <a:t>effectiveness</a:t>
            </a:r>
            <a:r>
              <a:rPr lang="en-US" altLang="zh-CN" sz="2800" dirty="0"/>
              <a:t> of the task assignment</a:t>
            </a:r>
          </a:p>
          <a:p>
            <a:pPr eaLnBrk="1" hangingPunct="1"/>
            <a:endParaRPr lang="en-US" altLang="zh-CN" sz="2800" dirty="0"/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Limitations of Existing Works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4B084467-58D8-4761-9AD8-EFCAD90E3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24" y="5974577"/>
            <a:ext cx="7740352" cy="585610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/>
              <a:t>L. Wang et al, Location privacy-preserving task allocation for mobile crowdsensing with differential geo-obfuscation. In WWW 2017.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521FD831-EBD9-49BF-A032-C7F81F9C1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24" y="5157192"/>
            <a:ext cx="7740352" cy="585610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/>
              <a:t>H. To et al, Privacy-preserving online task assignment in spatial crowdsourcing with untrusted server. In ICDE 2018.</a:t>
            </a:r>
          </a:p>
        </p:txBody>
      </p:sp>
    </p:spTree>
    <p:extLst>
      <p:ext uri="{BB962C8B-B14F-4D97-AF65-F5344CB8AC3E}">
        <p14:creationId xmlns:p14="http://schemas.microsoft.com/office/powerpoint/2010/main" val="8152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578850" cy="5832747"/>
          </a:xfrm>
        </p:spPr>
        <p:txBody>
          <a:bodyPr/>
          <a:lstStyle/>
          <a:p>
            <a:pPr eaLnBrk="1" hangingPunct="1"/>
            <a:r>
              <a:rPr lang="en-US" altLang="zh-CN" dirty="0"/>
              <a:t>Devise a novel tree-based framework for private  online task assignment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Design a privacy mechanism to protect location privacy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analyze the effectiveness of the framework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Propose a random walk method for acceleration</a:t>
            </a:r>
          </a:p>
          <a:p>
            <a:pPr marL="0" indent="0" eaLnBrk="1" hangingPunct="1">
              <a:buNone/>
            </a:pPr>
            <a:endParaRPr lang="en-US" altLang="zh-CN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Contributions</a:t>
            </a:r>
            <a:endParaRPr lang="en-US" altLang="zh-CN" sz="36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015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0</TotalTime>
  <Words>4694</Words>
  <Application>Microsoft Office PowerPoint</Application>
  <PresentationFormat>全屏显示(4:3)</PresentationFormat>
  <Paragraphs>1146</Paragraphs>
  <Slides>58</Slides>
  <Notes>57</Notes>
  <HiddenSlides>4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Gulim</vt:lpstr>
      <vt:lpstr>等线</vt:lpstr>
      <vt:lpstr>等线 Light</vt:lpstr>
      <vt:lpstr>黑体</vt:lpstr>
      <vt:lpstr>微软雅黑</vt:lpstr>
      <vt:lpstr>Arial</vt:lpstr>
      <vt:lpstr>Calibri</vt:lpstr>
      <vt:lpstr>Cambria Math</vt:lpstr>
      <vt:lpstr>Times New Roman</vt:lpstr>
      <vt:lpstr>Wingdings</vt:lpstr>
      <vt:lpstr>UCLA</vt:lpstr>
      <vt:lpstr>自定义设计方案</vt:lpstr>
      <vt:lpstr>PowerPoint 演示文稿</vt:lpstr>
      <vt:lpstr>Outline</vt:lpstr>
      <vt:lpstr>Background</vt:lpstr>
      <vt:lpstr>Background</vt:lpstr>
      <vt:lpstr>Background</vt:lpstr>
      <vt:lpstr>Background</vt:lpstr>
      <vt:lpstr>Background</vt:lpstr>
      <vt:lpstr>Limitations of Existing Works</vt:lpstr>
      <vt:lpstr>Contributions</vt:lpstr>
      <vt:lpstr>Outline</vt:lpstr>
      <vt:lpstr>Problem Definition</vt:lpstr>
      <vt:lpstr>Problem Definition</vt:lpstr>
      <vt:lpstr>Problem Definition: Indistinguishability</vt:lpstr>
      <vt:lpstr>Problem Definition</vt:lpstr>
      <vt:lpstr>Outline</vt:lpstr>
      <vt:lpstr>Tree-based Framework</vt:lpstr>
      <vt:lpstr>HST Construction</vt:lpstr>
      <vt:lpstr>HST Construction</vt:lpstr>
      <vt:lpstr>Tree-based Framework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Privacy Mechanism Design</vt:lpstr>
      <vt:lpstr>Tree-based Framework</vt:lpstr>
      <vt:lpstr>Task Assignment</vt:lpstr>
      <vt:lpstr>Task Assignment</vt:lpstr>
      <vt:lpstr>Outline</vt:lpstr>
      <vt:lpstr>Privacy Mechanism Revisited</vt:lpstr>
      <vt:lpstr>A Random Walk Acceleration</vt:lpstr>
      <vt:lpstr>A Random Walk Acceleration</vt:lpstr>
      <vt:lpstr>A Random Walk Acceleration</vt:lpstr>
      <vt:lpstr>A Random Walk Acceleration</vt:lpstr>
      <vt:lpstr>A Random Walk Acceleration</vt:lpstr>
      <vt:lpstr>A Random Walk Acceleration</vt:lpstr>
      <vt:lpstr>A Random Walk Acceleration</vt:lpstr>
      <vt:lpstr>A Random Walk Acceleration</vt:lpstr>
      <vt:lpstr>A Random Walk Acceleration</vt:lpstr>
      <vt:lpstr>Tree-based Framework</vt:lpstr>
      <vt:lpstr>Outline</vt:lpstr>
      <vt:lpstr>Experimental Settings</vt:lpstr>
      <vt:lpstr>Experimental Settings</vt:lpstr>
      <vt:lpstr>Experimental Results</vt:lpstr>
      <vt:lpstr>Experimental Results: Synthetic datasets </vt:lpstr>
      <vt:lpstr>Experimental Results: Real datasets</vt:lpstr>
      <vt:lpstr>Outline</vt:lpstr>
      <vt:lpstr>Contributions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乾 陶</cp:lastModifiedBy>
  <cp:revision>4288</cp:revision>
  <cp:lastPrinted>2014-10-07T03:42:34Z</cp:lastPrinted>
  <dcterms:created xsi:type="dcterms:W3CDTF">2010-05-27T13:38:31Z</dcterms:created>
  <dcterms:modified xsi:type="dcterms:W3CDTF">2020-04-22T14:29:20Z</dcterms:modified>
</cp:coreProperties>
</file>